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2233B"/>
        </a:solidFill>
      </p:bgPr>
    </p:bg>
    <p:spTree>
      <p:nvGrpSpPr>
        <p:cNvPr id="1" name=""/>
        <p:cNvGrpSpPr/>
        <p:nvPr/>
      </p:nvGrpSpPr>
      <p:grpSpPr>
        <a:xfrm>
          <a:off x="0" y="0"/>
          <a:ext cx="0" cy="0"/>
          <a:chOff x="0" y="0"/>
          <a:chExt cx="0" cy="0"/>
        </a:xfrm>
      </p:grpSpPr>
      <p:sp>
        <p:nvSpPr>
          <p:cNvPr id="2" name="Text 0"/>
          <p:cNvSpPr txBox="1"/>
          <p:nvPr/>
        </p:nvSpPr>
        <p:spPr>
          <a:xfrm>
            <a:off x="640080" y="594360"/>
            <a:ext cx="10881360" cy="365760"/>
          </a:xfrm>
          <a:prstGeom prst="rect">
            <a:avLst/>
          </a:prstGeom>
          <a:noFill/>
          <a:ln/>
        </p:spPr>
        <p:txBody>
          <a:bodyPr wrap="square" lIns="0" tIns="0" rIns="0" bIns="0" rtlCol="0" anchor="ctr"/>
          <a:lstStyle/>
          <a:p>
            <a:pPr indent="0" marL="0">
              <a:buNone/>
            </a:pPr>
            <a:r>
              <a:rPr lang="en-US" sz="1300" b="1" spc="200" kern="0" dirty="0">
                <a:solidFill>
                  <a:srgbClr val="2F6FED"/>
                </a:solidFill>
                <a:latin typeface="Calibri" pitchFamily="34" charset="0"/>
                <a:ea typeface="Calibri" pitchFamily="34" charset="-122"/>
                <a:cs typeface="Calibri" pitchFamily="34" charset="-120"/>
              </a:rPr>
              <a:t>MASTER OVERVIEW · PRIVATE</a:t>
            </a:r>
            <a:endParaRPr lang="en-US" sz="1300" dirty="0"/>
          </a:p>
        </p:txBody>
      </p:sp>
      <p:sp>
        <p:nvSpPr>
          <p:cNvPr id="3" name="Text 1"/>
          <p:cNvSpPr txBox="1"/>
          <p:nvPr/>
        </p:nvSpPr>
        <p:spPr>
          <a:xfrm>
            <a:off x="640080" y="2331720"/>
            <a:ext cx="10881360" cy="1645920"/>
          </a:xfrm>
          <a:prstGeom prst="rect">
            <a:avLst/>
          </a:prstGeom>
          <a:noFill/>
          <a:ln/>
        </p:spPr>
        <p:txBody>
          <a:bodyPr wrap="square" lIns="0" tIns="0" rIns="0" bIns="0" rtlCol="0" anchor="t"/>
          <a:lstStyle/>
          <a:p>
            <a:pPr indent="0" marL="0">
              <a:buNone/>
            </a:pPr>
            <a:r>
              <a:rPr lang="en-US" sz="4000" b="1" dirty="0">
                <a:solidFill>
                  <a:srgbClr val="FFFFFF"/>
                </a:solidFill>
                <a:latin typeface="Cambria" pitchFamily="34" charset="0"/>
                <a:ea typeface="Cambria" pitchFamily="34" charset="-122"/>
                <a:cs typeface="Cambria" pitchFamily="34" charset="-120"/>
              </a:rPr>
              <a:t>ANTEdge — The Full Journey,</a:t>
            </a:r>
            <a:endParaRPr lang="en-US" sz="4000" dirty="0"/>
          </a:p>
          <a:p>
            <a:pPr indent="0" marL="0">
              <a:buNone/>
            </a:pPr>
            <a:r>
              <a:rPr lang="en-US" sz="4000" b="1" dirty="0">
                <a:solidFill>
                  <a:srgbClr val="FFFFFF"/>
                </a:solidFill>
                <a:latin typeface="Cambria" pitchFamily="34" charset="0"/>
                <a:ea typeface="Cambria" pitchFamily="34" charset="-122"/>
                <a:cs typeface="Cambria" pitchFamily="34" charset="-120"/>
              </a:rPr>
              <a:t>One Deck</a:t>
            </a:r>
            <a:endParaRPr lang="en-US" sz="4000" dirty="0"/>
          </a:p>
        </p:txBody>
      </p:sp>
      <p:sp>
        <p:nvSpPr>
          <p:cNvPr id="4" name="Text 2"/>
          <p:cNvSpPr txBox="1"/>
          <p:nvPr/>
        </p:nvSpPr>
        <p:spPr>
          <a:xfrm>
            <a:off x="640080" y="3977640"/>
            <a:ext cx="9692640" cy="1371600"/>
          </a:xfrm>
          <a:prstGeom prst="rect">
            <a:avLst/>
          </a:prstGeom>
          <a:noFill/>
          <a:ln/>
        </p:spPr>
        <p:txBody>
          <a:bodyPr wrap="square" lIns="0" tIns="0" rIns="0" bIns="0" rtlCol="0" anchor="t"/>
          <a:lstStyle/>
          <a:p>
            <a:pPr indent="0" marL="0">
              <a:lnSpc>
                <a:spcPct val="125000"/>
              </a:lnSpc>
              <a:buNone/>
            </a:pPr>
            <a:r>
              <a:rPr lang="en-US" sz="1650" dirty="0">
                <a:solidFill>
                  <a:srgbClr val="C9D3E0"/>
                </a:solidFill>
                <a:latin typeface="Calibri" pitchFamily="34" charset="0"/>
                <a:ea typeface="Calibri" pitchFamily="34" charset="-122"/>
                <a:cs typeface="Calibri" pitchFamily="34" charset="-120"/>
              </a:rPr>
              <a:t>From a blind survey of 377 investors to a five-module platform, its system design and performance work, and how every piece of it was tested. A short overview; each companion deck goes deeper module by module.</a:t>
            </a:r>
            <a:endParaRPr lang="en-US" sz="1650" dirty="0"/>
          </a:p>
        </p:txBody>
      </p:sp>
      <p:sp>
        <p:nvSpPr>
          <p:cNvPr id="5" name="Text 3"/>
          <p:cNvSpPr txBox="1"/>
          <p:nvPr/>
        </p:nvSpPr>
        <p:spPr>
          <a:xfrm>
            <a:off x="640080" y="6263640"/>
            <a:ext cx="7315200" cy="365760"/>
          </a:xfrm>
          <a:prstGeom prst="rect">
            <a:avLst/>
          </a:prstGeom>
          <a:noFill/>
          <a:ln/>
        </p:spPr>
        <p:txBody>
          <a:bodyPr wrap="square" lIns="0" tIns="0" rIns="0" bIns="0" rtlCol="0" anchor="ctr"/>
          <a:lstStyle/>
          <a:p>
            <a:pPr indent="0" marL="0">
              <a:buNone/>
            </a:pPr>
            <a:r>
              <a:rPr lang="en-US" sz="1250" dirty="0">
                <a:solidFill>
                  <a:srgbClr val="7E8CA8"/>
                </a:solidFill>
                <a:latin typeface="Calibri" pitchFamily="34" charset="0"/>
                <a:ea typeface="Calibri" pitchFamily="34" charset="-122"/>
                <a:cs typeface="Calibri" pitchFamily="34" charset="-120"/>
              </a:rPr>
              <a:t>Prepared by Vignesh Swamynathan</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2</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How this is organized</a:t>
            </a:r>
            <a:endParaRPr lang="en-US" sz="2400" dirty="0"/>
          </a:p>
        </p:txBody>
      </p:sp>
      <p:sp>
        <p:nvSpPr>
          <p:cNvPr id="5" name="Shape 3"/>
          <p:cNvSpPr/>
          <p:nvPr/>
        </p:nvSpPr>
        <p:spPr>
          <a:xfrm>
            <a:off x="1298448" y="1024128"/>
            <a:ext cx="8439912" cy="310896"/>
          </a:xfrm>
          <a:prstGeom prst="roundRect">
            <a:avLst>
              <a:gd name="adj" fmla="val 50000"/>
            </a:avLst>
          </a:prstGeom>
          <a:solidFill>
            <a:srgbClr val="2F6FED">
              <a:alpha val="12000"/>
            </a:srgbClr>
          </a:solidFill>
          <a:ln w="12700">
            <a:solidFill>
              <a:srgbClr val="2F6FED"/>
            </a:solidFill>
            <a:prstDash val="solid"/>
          </a:ln>
        </p:spPr>
      </p:sp>
      <p:sp>
        <p:nvSpPr>
          <p:cNvPr id="6" name="Text 4"/>
          <p:cNvSpPr txBox="1"/>
          <p:nvPr/>
        </p:nvSpPr>
        <p:spPr>
          <a:xfrm>
            <a:off x="1298448" y="1024128"/>
            <a:ext cx="8439912" cy="310896"/>
          </a:xfrm>
          <a:prstGeom prst="rect">
            <a:avLst/>
          </a:prstGeom>
          <a:noFill/>
          <a:ln/>
        </p:spPr>
        <p:txBody>
          <a:bodyPr wrap="square" lIns="0" tIns="0" rIns="0" bIns="0" rtlCol="0" anchor="ctr"/>
          <a:lstStyle/>
          <a:p>
            <a:pPr algn="ctr" indent="0" marL="0">
              <a:buNone/>
            </a:pPr>
            <a:r>
              <a:rPr lang="en-US" sz="1150" b="1" dirty="0">
                <a:solidFill>
                  <a:srgbClr val="2F6FED"/>
                </a:solidFill>
                <a:latin typeface="Calibri" pitchFamily="34" charset="0"/>
                <a:ea typeface="Calibri" pitchFamily="34" charset="-122"/>
                <a:cs typeface="Calibri" pitchFamily="34" charset="-120"/>
              </a:rPr>
              <a:t>FOUR PHASES, TWO SLIDES EACH</a:t>
            </a:r>
            <a:endParaRPr lang="en-US" sz="1150" dirty="0"/>
          </a:p>
        </p:txBody>
      </p:sp>
      <p:sp>
        <p:nvSpPr>
          <p:cNvPr id="7" name="Text 5"/>
          <p:cNvSpPr txBox="1"/>
          <p:nvPr/>
        </p:nvSpPr>
        <p:spPr>
          <a:xfrm>
            <a:off x="640080" y="1600200"/>
            <a:ext cx="10607040" cy="914400"/>
          </a:xfrm>
          <a:prstGeom prst="rect">
            <a:avLst/>
          </a:prstGeom>
          <a:noFill/>
          <a:ln/>
        </p:spPr>
        <p:txBody>
          <a:bodyPr wrap="square" lIns="0" tIns="0" rIns="0" bIns="0" rtlCol="0" anchor="t"/>
          <a:lstStyle/>
          <a:p>
            <a:pPr indent="0" marL="0">
              <a:lnSpc>
                <a:spcPct val="128000"/>
              </a:lnSpc>
              <a:buNone/>
            </a:pPr>
            <a:r>
              <a:rPr lang="en-US" sz="1550" b="1" dirty="0">
                <a:solidFill>
                  <a:srgbClr val="12233B"/>
                </a:solidFill>
                <a:latin typeface="Cambria" pitchFamily="34" charset="0"/>
                <a:ea typeface="Cambria" pitchFamily="34" charset="-122"/>
                <a:cs typeface="Cambria" pitchFamily="34" charset="-120"/>
              </a:rPr>
              <a:t>This deck moves through the whole project at a general level: why it was built, what was built, how it was made fast and reliable, and how it was proven to work. Anyone short on time can stop here; anyone who wants the full detail behind any phase can open the matching companion deck.</a:t>
            </a:r>
            <a:endParaRPr lang="en-US" sz="1550" dirty="0"/>
          </a:p>
        </p:txBody>
      </p:sp>
      <p:sp>
        <p:nvSpPr>
          <p:cNvPr id="8" name="Shape 6"/>
          <p:cNvSpPr/>
          <p:nvPr/>
        </p:nvSpPr>
        <p:spPr>
          <a:xfrm>
            <a:off x="640080" y="2834640"/>
            <a:ext cx="548640" cy="713232"/>
          </a:xfrm>
          <a:prstGeom prst="roundRect">
            <a:avLst>
              <a:gd name="adj" fmla="val 13333"/>
            </a:avLst>
          </a:prstGeom>
          <a:solidFill>
            <a:srgbClr val="C24D4D"/>
          </a:solidFill>
          <a:ln/>
        </p:spPr>
      </p:sp>
      <p:sp>
        <p:nvSpPr>
          <p:cNvPr id="9" name="Text 7"/>
          <p:cNvSpPr txBox="1"/>
          <p:nvPr/>
        </p:nvSpPr>
        <p:spPr>
          <a:xfrm>
            <a:off x="640080" y="2834640"/>
            <a:ext cx="548640" cy="713232"/>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1</a:t>
            </a:r>
            <a:endParaRPr lang="en-US" sz="2000" dirty="0"/>
          </a:p>
        </p:txBody>
      </p:sp>
      <p:sp>
        <p:nvSpPr>
          <p:cNvPr id="10" name="Text 8"/>
          <p:cNvSpPr txBox="1"/>
          <p:nvPr/>
        </p:nvSpPr>
        <p:spPr>
          <a:xfrm>
            <a:off x="1325880" y="2834640"/>
            <a:ext cx="10058400" cy="713232"/>
          </a:xfrm>
          <a:prstGeom prst="rect">
            <a:avLst/>
          </a:prstGeom>
          <a:noFill/>
          <a:ln/>
        </p:spPr>
        <p:txBody>
          <a:bodyPr wrap="square" lIns="0" tIns="0" rIns="0" bIns="0" rtlCol="0" anchor="ctr"/>
          <a:lstStyle/>
          <a:p>
            <a:pPr indent="0" marL="0">
              <a:lnSpc>
                <a:spcPct val="110000"/>
              </a:lnSpc>
              <a:buNone/>
            </a:pPr>
            <a:r>
              <a:rPr lang="en-US" sz="1450" dirty="0">
                <a:solidFill>
                  <a:srgbClr val="12233B"/>
                </a:solidFill>
                <a:latin typeface="Calibri" pitchFamily="34" charset="0"/>
                <a:ea typeface="Calibri" pitchFamily="34" charset="-122"/>
                <a:cs typeface="Calibri" pitchFamily="34" charset="-120"/>
              </a:rPr>
              <a:t>Product Research — why these five modules, not any others</a:t>
            </a:r>
            <a:endParaRPr lang="en-US" sz="1450" dirty="0"/>
          </a:p>
        </p:txBody>
      </p:sp>
      <p:sp>
        <p:nvSpPr>
          <p:cNvPr id="11" name="Shape 9"/>
          <p:cNvSpPr/>
          <p:nvPr/>
        </p:nvSpPr>
        <p:spPr>
          <a:xfrm>
            <a:off x="640080" y="3639312"/>
            <a:ext cx="548640" cy="713232"/>
          </a:xfrm>
          <a:prstGeom prst="roundRect">
            <a:avLst>
              <a:gd name="adj" fmla="val 13333"/>
            </a:avLst>
          </a:prstGeom>
          <a:solidFill>
            <a:srgbClr val="B8842A"/>
          </a:solidFill>
          <a:ln/>
        </p:spPr>
      </p:sp>
      <p:sp>
        <p:nvSpPr>
          <p:cNvPr id="12" name="Text 10"/>
          <p:cNvSpPr txBox="1"/>
          <p:nvPr/>
        </p:nvSpPr>
        <p:spPr>
          <a:xfrm>
            <a:off x="640080" y="3639312"/>
            <a:ext cx="548640" cy="713232"/>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2</a:t>
            </a:r>
            <a:endParaRPr lang="en-US" sz="2000" dirty="0"/>
          </a:p>
        </p:txBody>
      </p:sp>
      <p:sp>
        <p:nvSpPr>
          <p:cNvPr id="13" name="Text 11"/>
          <p:cNvSpPr txBox="1"/>
          <p:nvPr/>
        </p:nvSpPr>
        <p:spPr>
          <a:xfrm>
            <a:off x="1325880" y="3639312"/>
            <a:ext cx="10058400" cy="713232"/>
          </a:xfrm>
          <a:prstGeom prst="rect">
            <a:avLst/>
          </a:prstGeom>
          <a:noFill/>
          <a:ln/>
        </p:spPr>
        <p:txBody>
          <a:bodyPr wrap="square" lIns="0" tIns="0" rIns="0" bIns="0" rtlCol="0" anchor="ctr"/>
          <a:lstStyle/>
          <a:p>
            <a:pPr indent="0" marL="0">
              <a:lnSpc>
                <a:spcPct val="110000"/>
              </a:lnSpc>
              <a:buNone/>
            </a:pPr>
            <a:r>
              <a:rPr lang="en-US" sz="1450" dirty="0">
                <a:solidFill>
                  <a:srgbClr val="12233B"/>
                </a:solidFill>
                <a:latin typeface="Calibri" pitchFamily="34" charset="0"/>
                <a:ea typeface="Calibri" pitchFamily="34" charset="-122"/>
                <a:cs typeface="Calibri" pitchFamily="34" charset="-120"/>
              </a:rPr>
              <a:t>Product Build — what the five modules actually do</a:t>
            </a:r>
            <a:endParaRPr lang="en-US" sz="1450" dirty="0"/>
          </a:p>
        </p:txBody>
      </p:sp>
      <p:sp>
        <p:nvSpPr>
          <p:cNvPr id="14" name="Shape 12"/>
          <p:cNvSpPr/>
          <p:nvPr/>
        </p:nvSpPr>
        <p:spPr>
          <a:xfrm>
            <a:off x="640080" y="4443984"/>
            <a:ext cx="548640" cy="713232"/>
          </a:xfrm>
          <a:prstGeom prst="roundRect">
            <a:avLst>
              <a:gd name="adj" fmla="val 13333"/>
            </a:avLst>
          </a:prstGeom>
          <a:solidFill>
            <a:srgbClr val="2F6FED"/>
          </a:solidFill>
          <a:ln/>
        </p:spPr>
      </p:sp>
      <p:sp>
        <p:nvSpPr>
          <p:cNvPr id="15" name="Text 13"/>
          <p:cNvSpPr txBox="1"/>
          <p:nvPr/>
        </p:nvSpPr>
        <p:spPr>
          <a:xfrm>
            <a:off x="640080" y="4443984"/>
            <a:ext cx="548640" cy="713232"/>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3</a:t>
            </a:r>
            <a:endParaRPr lang="en-US" sz="2000" dirty="0"/>
          </a:p>
        </p:txBody>
      </p:sp>
      <p:sp>
        <p:nvSpPr>
          <p:cNvPr id="16" name="Text 14"/>
          <p:cNvSpPr txBox="1"/>
          <p:nvPr/>
        </p:nvSpPr>
        <p:spPr>
          <a:xfrm>
            <a:off x="1325880" y="4443984"/>
            <a:ext cx="10058400" cy="713232"/>
          </a:xfrm>
          <a:prstGeom prst="rect">
            <a:avLst/>
          </a:prstGeom>
          <a:noFill/>
          <a:ln/>
        </p:spPr>
        <p:txBody>
          <a:bodyPr wrap="square" lIns="0" tIns="0" rIns="0" bIns="0" rtlCol="0" anchor="ctr"/>
          <a:lstStyle/>
          <a:p>
            <a:pPr indent="0" marL="0">
              <a:lnSpc>
                <a:spcPct val="110000"/>
              </a:lnSpc>
              <a:buNone/>
            </a:pPr>
            <a:r>
              <a:rPr lang="en-US" sz="1450" dirty="0">
                <a:solidFill>
                  <a:srgbClr val="12233B"/>
                </a:solidFill>
                <a:latin typeface="Calibri" pitchFamily="34" charset="0"/>
                <a:ea typeface="Calibri" pitchFamily="34" charset="-122"/>
                <a:cs typeface="Calibri" pitchFamily="34" charset="-120"/>
              </a:rPr>
              <a:t>System Design &amp; Optimization — the architecture and the performance work on top of it</a:t>
            </a:r>
            <a:endParaRPr lang="en-US" sz="1450" dirty="0"/>
          </a:p>
        </p:txBody>
      </p:sp>
      <p:sp>
        <p:nvSpPr>
          <p:cNvPr id="17" name="Shape 15"/>
          <p:cNvSpPr/>
          <p:nvPr/>
        </p:nvSpPr>
        <p:spPr>
          <a:xfrm>
            <a:off x="640080" y="5248656"/>
            <a:ext cx="548640" cy="713232"/>
          </a:xfrm>
          <a:prstGeom prst="roundRect">
            <a:avLst>
              <a:gd name="adj" fmla="val 13333"/>
            </a:avLst>
          </a:prstGeom>
          <a:solidFill>
            <a:srgbClr val="2BB3A3"/>
          </a:solidFill>
          <a:ln/>
        </p:spPr>
      </p:sp>
      <p:sp>
        <p:nvSpPr>
          <p:cNvPr id="18" name="Text 16"/>
          <p:cNvSpPr txBox="1"/>
          <p:nvPr/>
        </p:nvSpPr>
        <p:spPr>
          <a:xfrm>
            <a:off x="640080" y="5248656"/>
            <a:ext cx="548640" cy="713232"/>
          </a:xfrm>
          <a:prstGeom prst="rect">
            <a:avLst/>
          </a:prstGeom>
          <a:noFill/>
          <a:ln/>
        </p:spPr>
        <p:txBody>
          <a:bodyPr wrap="square" lIns="0" tIns="0" rIns="0" bIns="0" rtlCol="0" anchor="ctr"/>
          <a:lstStyle/>
          <a:p>
            <a:pPr algn="ctr" indent="0" marL="0">
              <a:buNone/>
            </a:pPr>
            <a:r>
              <a:rPr lang="en-US" sz="2000" b="1" dirty="0">
                <a:solidFill>
                  <a:srgbClr val="FFFFFF"/>
                </a:solidFill>
                <a:latin typeface="Cambria" pitchFamily="34" charset="0"/>
                <a:ea typeface="Cambria" pitchFamily="34" charset="-122"/>
                <a:cs typeface="Cambria" pitchFamily="34" charset="-120"/>
              </a:rPr>
              <a:t>4</a:t>
            </a:r>
            <a:endParaRPr lang="en-US" sz="2000" dirty="0"/>
          </a:p>
        </p:txBody>
      </p:sp>
      <p:sp>
        <p:nvSpPr>
          <p:cNvPr id="19" name="Text 17"/>
          <p:cNvSpPr txBox="1"/>
          <p:nvPr/>
        </p:nvSpPr>
        <p:spPr>
          <a:xfrm>
            <a:off x="1325880" y="5248656"/>
            <a:ext cx="10058400" cy="713232"/>
          </a:xfrm>
          <a:prstGeom prst="rect">
            <a:avLst/>
          </a:prstGeom>
          <a:noFill/>
          <a:ln/>
        </p:spPr>
        <p:txBody>
          <a:bodyPr wrap="square" lIns="0" tIns="0" rIns="0" bIns="0" rtlCol="0" anchor="ctr"/>
          <a:lstStyle/>
          <a:p>
            <a:pPr indent="0" marL="0">
              <a:lnSpc>
                <a:spcPct val="110000"/>
              </a:lnSpc>
              <a:buNone/>
            </a:pPr>
            <a:r>
              <a:rPr lang="en-US" sz="1450" dirty="0">
                <a:solidFill>
                  <a:srgbClr val="12233B"/>
                </a:solidFill>
                <a:latin typeface="Calibri" pitchFamily="34" charset="0"/>
                <a:ea typeface="Calibri" pitchFamily="34" charset="-122"/>
                <a:cs typeface="Calibri" pitchFamily="34" charset="-120"/>
              </a:rPr>
              <a:t>Testing — how every piece of it was checked before being trusted</a:t>
            </a:r>
            <a:endParaRPr lang="en-US" sz="1450" dirty="0"/>
          </a:p>
        </p:txBody>
      </p:sp>
      <p:sp>
        <p:nvSpPr>
          <p:cNvPr id="20" name="Text 18"/>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3</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Product Research — the evidence first</a:t>
            </a:r>
            <a:endParaRPr lang="en-US" sz="2400" dirty="0"/>
          </a:p>
        </p:txBody>
      </p:sp>
      <p:sp>
        <p:nvSpPr>
          <p:cNvPr id="5" name="Shape 3"/>
          <p:cNvSpPr/>
          <p:nvPr/>
        </p:nvSpPr>
        <p:spPr>
          <a:xfrm>
            <a:off x="1298448" y="1024128"/>
            <a:ext cx="10222992" cy="310896"/>
          </a:xfrm>
          <a:prstGeom prst="roundRect">
            <a:avLst>
              <a:gd name="adj" fmla="val 50000"/>
            </a:avLst>
          </a:prstGeom>
          <a:solidFill>
            <a:srgbClr val="C24D4D">
              <a:alpha val="12000"/>
            </a:srgbClr>
          </a:solidFill>
          <a:ln w="12700">
            <a:solidFill>
              <a:srgbClr val="C24D4D"/>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C24D4D"/>
                </a:solidFill>
                <a:latin typeface="Calibri" pitchFamily="34" charset="0"/>
                <a:ea typeface="Calibri" pitchFamily="34" charset="-122"/>
                <a:cs typeface="Calibri" pitchFamily="34" charset="-120"/>
              </a:rPr>
              <a:t>PHASE 1 OF 4 · 1 OF 2 · BEFORE ANY PRODUCT DECISION</a:t>
            </a:r>
            <a:endParaRPr lang="en-US" sz="1150" dirty="0"/>
          </a:p>
        </p:txBody>
      </p:sp>
      <p:sp>
        <p:nvSpPr>
          <p:cNvPr id="7" name="Text 5"/>
          <p:cNvSpPr txBox="1"/>
          <p:nvPr/>
        </p:nvSpPr>
        <p:spPr>
          <a:xfrm>
            <a:off x="640080" y="1371600"/>
            <a:ext cx="10908792" cy="594360"/>
          </a:xfrm>
          <a:prstGeom prst="rect">
            <a:avLst/>
          </a:prstGeom>
          <a:noFill/>
          <a:ln/>
        </p:spPr>
        <p:txBody>
          <a:bodyPr wrap="square" lIns="0" tIns="0" rIns="0" bIns="0" rtlCol="0" anchor="ctr"/>
          <a:lstStyle/>
          <a:p>
            <a:pPr indent="0" marL="0">
              <a:lnSpc>
                <a:spcPct val="120000"/>
              </a:lnSpc>
              <a:buNone/>
            </a:pPr>
            <a:r>
              <a:rPr lang="en-US" sz="1350" dirty="0">
                <a:solidFill>
                  <a:srgbClr val="12233B"/>
                </a:solidFill>
                <a:latin typeface="Calibri" pitchFamily="34" charset="0"/>
                <a:ea typeface="Calibri" pitchFamily="34" charset="-122"/>
                <a:cs typeface="Calibri" pitchFamily="34" charset="-120"/>
              </a:rPr>
              <a:t>Four academic findings on why unaided investors underperform came first, then a 10-question blind survey, no product or feature mentioned, sent to self-directed investors. 377 responded.</a:t>
            </a:r>
            <a:endParaRPr lang="en-US" sz="1350" dirty="0"/>
          </a:p>
        </p:txBody>
      </p:sp>
      <p:sp>
        <p:nvSpPr>
          <p:cNvPr id="8" name="Shape 6"/>
          <p:cNvSpPr/>
          <p:nvPr/>
        </p:nvSpPr>
        <p:spPr>
          <a:xfrm>
            <a:off x="640080" y="2103120"/>
            <a:ext cx="2555748" cy="1691640"/>
          </a:xfrm>
          <a:prstGeom prst="roundRect">
            <a:avLst>
              <a:gd name="adj" fmla="val 5405"/>
            </a:avLst>
          </a:prstGeom>
          <a:solidFill>
            <a:srgbClr val="F4F6F9"/>
          </a:solidFill>
          <a:ln/>
        </p:spPr>
      </p:sp>
      <p:sp>
        <p:nvSpPr>
          <p:cNvPr id="9" name="Text 7"/>
          <p:cNvSpPr txBox="1"/>
          <p:nvPr/>
        </p:nvSpPr>
        <p:spPr>
          <a:xfrm>
            <a:off x="640080" y="2212848"/>
            <a:ext cx="2555748" cy="930402"/>
          </a:xfrm>
          <a:prstGeom prst="rect">
            <a:avLst/>
          </a:prstGeom>
          <a:noFill/>
          <a:ln/>
        </p:spPr>
        <p:txBody>
          <a:bodyPr wrap="square" lIns="0" tIns="0" rIns="0" bIns="0" rtlCol="0" anchor="ctr"/>
          <a:lstStyle/>
          <a:p>
            <a:pPr algn="ctr" indent="0" marL="0">
              <a:buNone/>
            </a:pPr>
            <a:r>
              <a:rPr lang="en-US" sz="3000" b="1" dirty="0">
                <a:solidFill>
                  <a:srgbClr val="B8842A"/>
                </a:solidFill>
                <a:latin typeface="Cambria" pitchFamily="34" charset="0"/>
                <a:ea typeface="Cambria" pitchFamily="34" charset="-122"/>
                <a:cs typeface="Cambria" pitchFamily="34" charset="-120"/>
              </a:rPr>
              <a:t>89.7%</a:t>
            </a:r>
            <a:endParaRPr lang="en-US" sz="3000" dirty="0"/>
          </a:p>
        </p:txBody>
      </p:sp>
      <p:sp>
        <p:nvSpPr>
          <p:cNvPr id="10" name="Text 8"/>
          <p:cNvSpPr txBox="1"/>
          <p:nvPr/>
        </p:nvSpPr>
        <p:spPr>
          <a:xfrm>
            <a:off x="749808" y="308427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don't systematically adjust for market conditions</a:t>
            </a:r>
            <a:endParaRPr lang="en-US" sz="1050" dirty="0"/>
          </a:p>
        </p:txBody>
      </p:sp>
      <p:sp>
        <p:nvSpPr>
          <p:cNvPr id="11" name="Shape 9"/>
          <p:cNvSpPr/>
          <p:nvPr/>
        </p:nvSpPr>
        <p:spPr>
          <a:xfrm>
            <a:off x="3424428" y="2103120"/>
            <a:ext cx="2555748" cy="1691640"/>
          </a:xfrm>
          <a:prstGeom prst="roundRect">
            <a:avLst>
              <a:gd name="adj" fmla="val 5405"/>
            </a:avLst>
          </a:prstGeom>
          <a:solidFill>
            <a:srgbClr val="F4F6F9"/>
          </a:solidFill>
          <a:ln/>
        </p:spPr>
      </p:sp>
      <p:sp>
        <p:nvSpPr>
          <p:cNvPr id="12" name="Text 10"/>
          <p:cNvSpPr txBox="1"/>
          <p:nvPr/>
        </p:nvSpPr>
        <p:spPr>
          <a:xfrm>
            <a:off x="3424428" y="2212848"/>
            <a:ext cx="2555748" cy="930402"/>
          </a:xfrm>
          <a:prstGeom prst="rect">
            <a:avLst/>
          </a:prstGeom>
          <a:noFill/>
          <a:ln/>
        </p:spPr>
        <p:txBody>
          <a:bodyPr wrap="square" lIns="0" tIns="0" rIns="0" bIns="0" rtlCol="0" anchor="ctr"/>
          <a:lstStyle/>
          <a:p>
            <a:pPr algn="ctr" indent="0" marL="0">
              <a:buNone/>
            </a:pPr>
            <a:r>
              <a:rPr lang="en-US" sz="3000" b="1" dirty="0">
                <a:solidFill>
                  <a:srgbClr val="7C5CFF"/>
                </a:solidFill>
                <a:latin typeface="Cambria" pitchFamily="34" charset="0"/>
                <a:ea typeface="Cambria" pitchFamily="34" charset="-122"/>
                <a:cs typeface="Cambria" pitchFamily="34" charset="-120"/>
              </a:rPr>
              <a:t>86.7%</a:t>
            </a:r>
            <a:endParaRPr lang="en-US" sz="3000" dirty="0"/>
          </a:p>
        </p:txBody>
      </p:sp>
      <p:sp>
        <p:nvSpPr>
          <p:cNvPr id="13" name="Text 11"/>
          <p:cNvSpPr txBox="1"/>
          <p:nvPr/>
        </p:nvSpPr>
        <p:spPr>
          <a:xfrm>
            <a:off x="3534156" y="308427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report real friction evaluating a company</a:t>
            </a:r>
            <a:endParaRPr lang="en-US" sz="1050" dirty="0"/>
          </a:p>
        </p:txBody>
      </p:sp>
      <p:sp>
        <p:nvSpPr>
          <p:cNvPr id="14" name="Shape 12"/>
          <p:cNvSpPr/>
          <p:nvPr/>
        </p:nvSpPr>
        <p:spPr>
          <a:xfrm>
            <a:off x="6208776" y="2103120"/>
            <a:ext cx="2555748" cy="1691640"/>
          </a:xfrm>
          <a:prstGeom prst="roundRect">
            <a:avLst>
              <a:gd name="adj" fmla="val 5405"/>
            </a:avLst>
          </a:prstGeom>
          <a:solidFill>
            <a:srgbClr val="F4F6F9"/>
          </a:solidFill>
          <a:ln/>
        </p:spPr>
      </p:sp>
      <p:sp>
        <p:nvSpPr>
          <p:cNvPr id="15" name="Text 13"/>
          <p:cNvSpPr txBox="1"/>
          <p:nvPr/>
        </p:nvSpPr>
        <p:spPr>
          <a:xfrm>
            <a:off x="6208776" y="2212848"/>
            <a:ext cx="2555748" cy="930402"/>
          </a:xfrm>
          <a:prstGeom prst="rect">
            <a:avLst/>
          </a:prstGeom>
          <a:noFill/>
          <a:ln/>
        </p:spPr>
        <p:txBody>
          <a:bodyPr wrap="square" lIns="0" tIns="0" rIns="0" bIns="0" rtlCol="0" anchor="ctr"/>
          <a:lstStyle/>
          <a:p>
            <a:pPr algn="ctr" indent="0" marL="0">
              <a:buNone/>
            </a:pPr>
            <a:r>
              <a:rPr lang="en-US" sz="3000" b="1" dirty="0">
                <a:solidFill>
                  <a:srgbClr val="2F6FED"/>
                </a:solidFill>
                <a:latin typeface="Cambria" pitchFamily="34" charset="0"/>
                <a:ea typeface="Cambria" pitchFamily="34" charset="-122"/>
                <a:cs typeface="Cambria" pitchFamily="34" charset="-120"/>
              </a:rPr>
              <a:t>75.6%</a:t>
            </a:r>
            <a:endParaRPr lang="en-US" sz="3000" dirty="0"/>
          </a:p>
        </p:txBody>
      </p:sp>
      <p:sp>
        <p:nvSpPr>
          <p:cNvPr id="16" name="Text 14"/>
          <p:cNvSpPr txBox="1"/>
          <p:nvPr/>
        </p:nvSpPr>
        <p:spPr>
          <a:xfrm>
            <a:off x="6318504" y="308427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research each pick case by case, not by rule</a:t>
            </a:r>
            <a:endParaRPr lang="en-US" sz="1050" dirty="0"/>
          </a:p>
        </p:txBody>
      </p:sp>
      <p:sp>
        <p:nvSpPr>
          <p:cNvPr id="17" name="Shape 15"/>
          <p:cNvSpPr/>
          <p:nvPr/>
        </p:nvSpPr>
        <p:spPr>
          <a:xfrm>
            <a:off x="8993124" y="2103120"/>
            <a:ext cx="2555748" cy="1691640"/>
          </a:xfrm>
          <a:prstGeom prst="roundRect">
            <a:avLst>
              <a:gd name="adj" fmla="val 5405"/>
            </a:avLst>
          </a:prstGeom>
          <a:solidFill>
            <a:srgbClr val="F4F6F9"/>
          </a:solidFill>
          <a:ln/>
        </p:spPr>
      </p:sp>
      <p:sp>
        <p:nvSpPr>
          <p:cNvPr id="18" name="Text 16"/>
          <p:cNvSpPr txBox="1"/>
          <p:nvPr/>
        </p:nvSpPr>
        <p:spPr>
          <a:xfrm>
            <a:off x="8993124" y="2212848"/>
            <a:ext cx="2555748" cy="930402"/>
          </a:xfrm>
          <a:prstGeom prst="rect">
            <a:avLst/>
          </a:prstGeom>
          <a:noFill/>
          <a:ln/>
        </p:spPr>
        <p:txBody>
          <a:bodyPr wrap="square" lIns="0" tIns="0" rIns="0" bIns="0" rtlCol="0" anchor="ctr"/>
          <a:lstStyle/>
          <a:p>
            <a:pPr algn="ctr" indent="0" marL="0">
              <a:buNone/>
            </a:pPr>
            <a:r>
              <a:rPr lang="en-US" sz="3000" b="1" dirty="0">
                <a:solidFill>
                  <a:srgbClr val="2BB3A3"/>
                </a:solidFill>
                <a:latin typeface="Cambria" pitchFamily="34" charset="0"/>
                <a:ea typeface="Cambria" pitchFamily="34" charset="-122"/>
                <a:cs typeface="Cambria" pitchFamily="34" charset="-120"/>
              </a:rPr>
              <a:t>64.0%</a:t>
            </a:r>
            <a:endParaRPr lang="en-US" sz="3000" dirty="0"/>
          </a:p>
        </p:txBody>
      </p:sp>
      <p:sp>
        <p:nvSpPr>
          <p:cNvPr id="19" name="Text 17"/>
          <p:cNvSpPr txBox="1"/>
          <p:nvPr/>
        </p:nvSpPr>
        <p:spPr>
          <a:xfrm>
            <a:off x="9102852" y="308427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have no rule for what to do when a position falls</a:t>
            </a:r>
            <a:endParaRPr lang="en-US" sz="1050" dirty="0"/>
          </a:p>
        </p:txBody>
      </p:sp>
      <p:sp>
        <p:nvSpPr>
          <p:cNvPr id="20" name="Shape 18"/>
          <p:cNvSpPr/>
          <p:nvPr/>
        </p:nvSpPr>
        <p:spPr>
          <a:xfrm>
            <a:off x="640080" y="3977640"/>
            <a:ext cx="10908792" cy="1417320"/>
          </a:xfrm>
          <a:prstGeom prst="roundRect">
            <a:avLst>
              <a:gd name="adj" fmla="val 5161"/>
            </a:avLst>
          </a:prstGeom>
          <a:solidFill>
            <a:srgbClr val="12233B"/>
          </a:solidFill>
          <a:ln/>
        </p:spPr>
      </p:sp>
      <p:sp>
        <p:nvSpPr>
          <p:cNvPr id="21" name="Text 19"/>
          <p:cNvSpPr txBox="1"/>
          <p:nvPr/>
        </p:nvSpPr>
        <p:spPr>
          <a:xfrm>
            <a:off x="868680" y="4114800"/>
            <a:ext cx="10424160" cy="1143000"/>
          </a:xfrm>
          <a:prstGeom prst="rect">
            <a:avLst/>
          </a:prstGeom>
          <a:noFill/>
          <a:ln/>
        </p:spPr>
        <p:txBody>
          <a:bodyPr wrap="square" lIns="0" tIns="0" rIns="0" bIns="0" rtlCol="0" anchor="ctr"/>
          <a:lstStyle/>
          <a:p>
            <a:pPr indent="0" marL="0">
              <a:lnSpc>
                <a:spcPct val="125000"/>
              </a:lnSpc>
              <a:buNone/>
            </a:pPr>
            <a:r>
              <a:rPr lang="en-US" sz="1400" b="1" dirty="0">
                <a:solidFill>
                  <a:srgbClr val="FFFFFF"/>
                </a:solidFill>
                <a:latin typeface="Cambria" pitchFamily="34" charset="0"/>
                <a:ea typeface="Cambria" pitchFamily="34" charset="-122"/>
                <a:cs typeface="Cambria" pitchFamily="34" charset="-120"/>
              </a:rPr>
              <a:t>The problem: self-directed investors are trying to manage their own money with real discipline, but lack systematic, tested methods for stock selection, position sizing, risk response, market condition awareness, company valuation, and separating a genuinely robust idea from a lucky-looking one.</a:t>
            </a:r>
            <a:endParaRPr lang="en-US" sz="1400" dirty="0"/>
          </a:p>
        </p:txBody>
      </p:sp>
      <p:sp>
        <p:nvSpPr>
          <p:cNvPr id="22" name="Text 20"/>
          <p:cNvSpPr txBox="1"/>
          <p:nvPr/>
        </p:nvSpPr>
        <p:spPr>
          <a:xfrm>
            <a:off x="640080" y="5623560"/>
            <a:ext cx="10908792" cy="365760"/>
          </a:xfrm>
          <a:prstGeom prst="rect">
            <a:avLst/>
          </a:prstGeom>
          <a:noFill/>
          <a:ln/>
        </p:spPr>
        <p:txBody>
          <a:bodyPr wrap="square" lIns="0" tIns="0" rIns="0" bIns="0" rtlCol="0" anchor="ctr"/>
          <a:lstStyle/>
          <a:p>
            <a:pPr indent="0" marL="0">
              <a:buNone/>
            </a:pPr>
            <a:r>
              <a:rPr lang="en-US" sz="1200" i="1" dirty="0">
                <a:solidFill>
                  <a:srgbClr val="5A6675"/>
                </a:solidFill>
                <a:latin typeface="Calibri" pitchFamily="34" charset="0"/>
                <a:ea typeface="Calibri" pitchFamily="34" charset="-122"/>
                <a:cs typeface="Calibri" pitchFamily="34" charset="-120"/>
              </a:rPr>
              <a:t>377 respondents · 10 questions · 8 competitors checked afterward, none covered all five domains</a:t>
            </a:r>
            <a:endParaRPr lang="en-US" sz="1200" dirty="0"/>
          </a:p>
        </p:txBody>
      </p:sp>
      <p:sp>
        <p:nvSpPr>
          <p:cNvPr id="23" name="Text 21"/>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4</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Product Research — five modules, five answers</a:t>
            </a:r>
            <a:endParaRPr lang="en-US" sz="2400" dirty="0"/>
          </a:p>
        </p:txBody>
      </p:sp>
      <p:sp>
        <p:nvSpPr>
          <p:cNvPr id="5" name="Shape 3"/>
          <p:cNvSpPr/>
          <p:nvPr/>
        </p:nvSpPr>
        <p:spPr>
          <a:xfrm>
            <a:off x="1298448" y="1024128"/>
            <a:ext cx="10222992" cy="310896"/>
          </a:xfrm>
          <a:prstGeom prst="roundRect">
            <a:avLst>
              <a:gd name="adj" fmla="val 50000"/>
            </a:avLst>
          </a:prstGeom>
          <a:solidFill>
            <a:srgbClr val="C24D4D">
              <a:alpha val="12000"/>
            </a:srgbClr>
          </a:solidFill>
          <a:ln w="12700">
            <a:solidFill>
              <a:srgbClr val="C24D4D"/>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C24D4D"/>
                </a:solidFill>
                <a:latin typeface="Calibri" pitchFamily="34" charset="0"/>
                <a:ea typeface="Calibri" pitchFamily="34" charset="-122"/>
                <a:cs typeface="Calibri" pitchFamily="34" charset="-120"/>
              </a:rPr>
              <a:t>PHASE 1 OF 4 · 2 OF 2 · WHY THESE FIVE, NOT ANY OTHERS</a:t>
            </a:r>
            <a:endParaRPr lang="en-US" sz="1150" dirty="0"/>
          </a:p>
        </p:txBody>
      </p:sp>
      <p:sp>
        <p:nvSpPr>
          <p:cNvPr id="7" name="Shape 5"/>
          <p:cNvSpPr/>
          <p:nvPr/>
        </p:nvSpPr>
        <p:spPr>
          <a:xfrm>
            <a:off x="640080" y="1654150"/>
            <a:ext cx="365760" cy="365760"/>
          </a:xfrm>
          <a:prstGeom prst="ellipse">
            <a:avLst/>
          </a:prstGeom>
          <a:solidFill>
            <a:srgbClr val="B8842A"/>
          </a:solidFill>
          <a:ln/>
        </p:spPr>
      </p:sp>
      <p:sp>
        <p:nvSpPr>
          <p:cNvPr id="8" name="Text 6"/>
          <p:cNvSpPr txBox="1"/>
          <p:nvPr/>
        </p:nvSpPr>
        <p:spPr>
          <a:xfrm>
            <a:off x="640080" y="165415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a:t>
            </a:r>
            <a:endParaRPr lang="en-US" sz="1200" dirty="0"/>
          </a:p>
        </p:txBody>
      </p:sp>
      <p:sp>
        <p:nvSpPr>
          <p:cNvPr id="9" name="Text 7"/>
          <p:cNvSpPr txBox="1"/>
          <p:nvPr/>
        </p:nvSpPr>
        <p:spPr>
          <a:xfrm>
            <a:off x="1152144" y="1417320"/>
            <a:ext cx="10396728" cy="470075"/>
          </a:xfrm>
          <a:prstGeom prst="rect">
            <a:avLst/>
          </a:prstGeom>
          <a:noFill/>
          <a:ln/>
        </p:spPr>
        <p:txBody>
          <a:bodyPr wrap="square" lIns="0" tIns="0" rIns="0" bIns="0" rtlCol="0" anchor="b"/>
          <a:lstStyle/>
          <a:p>
            <a:pPr algn="l" indent="0" marL="0">
              <a:lnSpc>
                <a:spcPct val="105000"/>
              </a:lnSpc>
              <a:buNone/>
            </a:pPr>
            <a:r>
              <a:rPr lang="en-US" sz="1400" b="1" dirty="0">
                <a:solidFill>
                  <a:srgbClr val="12233B"/>
                </a:solidFill>
                <a:latin typeface="Calibri" pitchFamily="34" charset="0"/>
                <a:ea typeface="Calibri" pitchFamily="34" charset="-122"/>
                <a:cs typeface="Calibri" pitchFamily="34" charset="-120"/>
              </a:rPr>
              <a:t>Macro Regime (AI/ML)</a:t>
            </a:r>
            <a:endParaRPr lang="en-US" sz="1400" dirty="0"/>
          </a:p>
        </p:txBody>
      </p:sp>
      <p:sp>
        <p:nvSpPr>
          <p:cNvPr id="10" name="Text 8"/>
          <p:cNvSpPr txBox="1"/>
          <p:nvPr/>
        </p:nvSpPr>
        <p:spPr>
          <a:xfrm>
            <a:off x="1152144" y="1887395"/>
            <a:ext cx="10396728" cy="369344"/>
          </a:xfrm>
          <a:prstGeom prst="rect">
            <a:avLst/>
          </a:prstGeom>
          <a:noFill/>
          <a:ln/>
        </p:spPr>
        <p:txBody>
          <a:bodyPr wrap="square" lIns="0" tIns="0" rIns="0" bIns="0" rtlCol="0" anchor="t"/>
          <a:lstStyle/>
          <a:p>
            <a:pPr algn="l" indent="0" marL="0">
              <a:lnSpc>
                <a:spcPct val="105000"/>
              </a:lnSpc>
              <a:buNone/>
            </a:pPr>
            <a:r>
              <a:rPr lang="en-US" sz="1200" dirty="0">
                <a:solidFill>
                  <a:srgbClr val="5A6675"/>
                </a:solidFill>
                <a:latin typeface="Calibri" pitchFamily="34" charset="0"/>
                <a:ea typeface="Calibri" pitchFamily="34" charset="-122"/>
                <a:cs typeface="Calibri" pitchFamily="34" charset="-120"/>
              </a:rPr>
              <a:t>Answers the 89.7% who don't read the market environment systematically; no checked competitor names a specific regime or timing signal, AI-based or otherwise</a:t>
            </a:r>
            <a:endParaRPr lang="en-US" sz="1200" dirty="0"/>
          </a:p>
        </p:txBody>
      </p:sp>
      <p:sp>
        <p:nvSpPr>
          <p:cNvPr id="11" name="Shape 9"/>
          <p:cNvSpPr/>
          <p:nvPr/>
        </p:nvSpPr>
        <p:spPr>
          <a:xfrm>
            <a:off x="640080" y="2621585"/>
            <a:ext cx="365760" cy="365760"/>
          </a:xfrm>
          <a:prstGeom prst="ellipse">
            <a:avLst/>
          </a:prstGeom>
          <a:solidFill>
            <a:srgbClr val="2F6FED"/>
          </a:solidFill>
          <a:ln/>
        </p:spPr>
      </p:sp>
      <p:sp>
        <p:nvSpPr>
          <p:cNvPr id="12" name="Text 10"/>
          <p:cNvSpPr txBox="1"/>
          <p:nvPr/>
        </p:nvSpPr>
        <p:spPr>
          <a:xfrm>
            <a:off x="640080" y="2621585"/>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2</a:t>
            </a:r>
            <a:endParaRPr lang="en-US" sz="1200" dirty="0"/>
          </a:p>
        </p:txBody>
      </p:sp>
      <p:sp>
        <p:nvSpPr>
          <p:cNvPr id="13" name="Text 11"/>
          <p:cNvSpPr txBox="1"/>
          <p:nvPr/>
        </p:nvSpPr>
        <p:spPr>
          <a:xfrm>
            <a:off x="1152144" y="2384755"/>
            <a:ext cx="10396728" cy="470075"/>
          </a:xfrm>
          <a:prstGeom prst="rect">
            <a:avLst/>
          </a:prstGeom>
          <a:noFill/>
          <a:ln/>
        </p:spPr>
        <p:txBody>
          <a:bodyPr wrap="square" lIns="0" tIns="0" rIns="0" bIns="0" rtlCol="0" anchor="b"/>
          <a:lstStyle/>
          <a:p>
            <a:pPr algn="l" indent="0" marL="0">
              <a:lnSpc>
                <a:spcPct val="105000"/>
              </a:lnSpc>
              <a:buNone/>
            </a:pPr>
            <a:r>
              <a:rPr lang="en-US" sz="1400" b="1" dirty="0">
                <a:solidFill>
                  <a:srgbClr val="12233B"/>
                </a:solidFill>
                <a:latin typeface="Calibri" pitchFamily="34" charset="0"/>
                <a:ea typeface="Calibri" pitchFamily="34" charset="-122"/>
                <a:cs typeface="Calibri" pitchFamily="34" charset="-120"/>
              </a:rPr>
              <a:t>Factor Strategy</a:t>
            </a:r>
            <a:endParaRPr lang="en-US" sz="1400" dirty="0"/>
          </a:p>
        </p:txBody>
      </p:sp>
      <p:sp>
        <p:nvSpPr>
          <p:cNvPr id="14" name="Text 12"/>
          <p:cNvSpPr txBox="1"/>
          <p:nvPr/>
        </p:nvSpPr>
        <p:spPr>
          <a:xfrm>
            <a:off x="1152144" y="2854830"/>
            <a:ext cx="10396728" cy="369344"/>
          </a:xfrm>
          <a:prstGeom prst="rect">
            <a:avLst/>
          </a:prstGeom>
          <a:noFill/>
          <a:ln/>
        </p:spPr>
        <p:txBody>
          <a:bodyPr wrap="square" lIns="0" tIns="0" rIns="0" bIns="0" rtlCol="0" anchor="t"/>
          <a:lstStyle/>
          <a:p>
            <a:pPr algn="l" indent="0" marL="0">
              <a:lnSpc>
                <a:spcPct val="105000"/>
              </a:lnSpc>
              <a:buNone/>
            </a:pPr>
            <a:r>
              <a:rPr lang="en-US" sz="1200" dirty="0">
                <a:solidFill>
                  <a:srgbClr val="5A6675"/>
                </a:solidFill>
                <a:latin typeface="Calibri" pitchFamily="34" charset="0"/>
                <a:ea typeface="Calibri" pitchFamily="34" charset="-122"/>
                <a:cs typeface="Calibri" pitchFamily="34" charset="-120"/>
              </a:rPr>
              <a:t>Answers the 75.6% who pick stocks case by case; broad tools show scores, not a disclosed, repeatable method</a:t>
            </a:r>
            <a:endParaRPr lang="en-US" sz="1200" dirty="0"/>
          </a:p>
        </p:txBody>
      </p:sp>
      <p:sp>
        <p:nvSpPr>
          <p:cNvPr id="15" name="Shape 13"/>
          <p:cNvSpPr/>
          <p:nvPr/>
        </p:nvSpPr>
        <p:spPr>
          <a:xfrm>
            <a:off x="640080" y="3589020"/>
            <a:ext cx="365760" cy="365760"/>
          </a:xfrm>
          <a:prstGeom prst="ellipse">
            <a:avLst/>
          </a:prstGeom>
          <a:solidFill>
            <a:srgbClr val="2BB3A3"/>
          </a:solidFill>
          <a:ln/>
        </p:spPr>
      </p:sp>
      <p:sp>
        <p:nvSpPr>
          <p:cNvPr id="16" name="Text 14"/>
          <p:cNvSpPr txBox="1"/>
          <p:nvPr/>
        </p:nvSpPr>
        <p:spPr>
          <a:xfrm>
            <a:off x="640080" y="358902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3</a:t>
            </a:r>
            <a:endParaRPr lang="en-US" sz="1200" dirty="0"/>
          </a:p>
        </p:txBody>
      </p:sp>
      <p:sp>
        <p:nvSpPr>
          <p:cNvPr id="17" name="Text 15"/>
          <p:cNvSpPr txBox="1"/>
          <p:nvPr/>
        </p:nvSpPr>
        <p:spPr>
          <a:xfrm>
            <a:off x="1152144" y="3352190"/>
            <a:ext cx="10396728" cy="470075"/>
          </a:xfrm>
          <a:prstGeom prst="rect">
            <a:avLst/>
          </a:prstGeom>
          <a:noFill/>
          <a:ln/>
        </p:spPr>
        <p:txBody>
          <a:bodyPr wrap="square" lIns="0" tIns="0" rIns="0" bIns="0" rtlCol="0" anchor="b"/>
          <a:lstStyle/>
          <a:p>
            <a:pPr algn="l" indent="0" marL="0">
              <a:lnSpc>
                <a:spcPct val="105000"/>
              </a:lnSpc>
              <a:buNone/>
            </a:pPr>
            <a:r>
              <a:rPr lang="en-US" sz="1400" b="1" dirty="0">
                <a:solidFill>
                  <a:srgbClr val="12233B"/>
                </a:solidFill>
                <a:latin typeface="Calibri" pitchFamily="34" charset="0"/>
                <a:ea typeface="Calibri" pitchFamily="34" charset="-122"/>
                <a:cs typeface="Calibri" pitchFamily="34" charset="-120"/>
              </a:rPr>
              <a:t>Portfolio &amp; Risk Management</a:t>
            </a:r>
            <a:endParaRPr lang="en-US" sz="1400" dirty="0"/>
          </a:p>
        </p:txBody>
      </p:sp>
      <p:sp>
        <p:nvSpPr>
          <p:cNvPr id="18" name="Text 16"/>
          <p:cNvSpPr txBox="1"/>
          <p:nvPr/>
        </p:nvSpPr>
        <p:spPr>
          <a:xfrm>
            <a:off x="1152144" y="3822265"/>
            <a:ext cx="10396728" cy="369344"/>
          </a:xfrm>
          <a:prstGeom prst="rect">
            <a:avLst/>
          </a:prstGeom>
          <a:noFill/>
          <a:ln/>
        </p:spPr>
        <p:txBody>
          <a:bodyPr wrap="square" lIns="0" tIns="0" rIns="0" bIns="0" rtlCol="0" anchor="t"/>
          <a:lstStyle/>
          <a:p>
            <a:pPr algn="l" indent="0" marL="0">
              <a:lnSpc>
                <a:spcPct val="105000"/>
              </a:lnSpc>
              <a:buNone/>
            </a:pPr>
            <a:r>
              <a:rPr lang="en-US" sz="1200" dirty="0">
                <a:solidFill>
                  <a:srgbClr val="5A6675"/>
                </a:solidFill>
                <a:latin typeface="Calibri" pitchFamily="34" charset="0"/>
                <a:ea typeface="Calibri" pitchFamily="34" charset="-122"/>
                <a:cs typeface="Calibri" pitchFamily="34" charset="-120"/>
              </a:rPr>
              <a:t>Answers the 64.0% / 54.4% with no rule for loss response or real diversification, tying sizing to actual correlation</a:t>
            </a:r>
            <a:endParaRPr lang="en-US" sz="1200" dirty="0"/>
          </a:p>
        </p:txBody>
      </p:sp>
      <p:sp>
        <p:nvSpPr>
          <p:cNvPr id="19" name="Shape 17"/>
          <p:cNvSpPr/>
          <p:nvPr/>
        </p:nvSpPr>
        <p:spPr>
          <a:xfrm>
            <a:off x="640080" y="4556455"/>
            <a:ext cx="365760" cy="365760"/>
          </a:xfrm>
          <a:prstGeom prst="ellipse">
            <a:avLst/>
          </a:prstGeom>
          <a:solidFill>
            <a:srgbClr val="7C5CFF"/>
          </a:solidFill>
          <a:ln/>
        </p:spPr>
      </p:sp>
      <p:sp>
        <p:nvSpPr>
          <p:cNvPr id="20" name="Text 18"/>
          <p:cNvSpPr txBox="1"/>
          <p:nvPr/>
        </p:nvSpPr>
        <p:spPr>
          <a:xfrm>
            <a:off x="640080" y="4556455"/>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4</a:t>
            </a:r>
            <a:endParaRPr lang="en-US" sz="1200" dirty="0"/>
          </a:p>
        </p:txBody>
      </p:sp>
      <p:sp>
        <p:nvSpPr>
          <p:cNvPr id="21" name="Text 19"/>
          <p:cNvSpPr txBox="1"/>
          <p:nvPr/>
        </p:nvSpPr>
        <p:spPr>
          <a:xfrm>
            <a:off x="1152144" y="4319626"/>
            <a:ext cx="10396728" cy="470075"/>
          </a:xfrm>
          <a:prstGeom prst="rect">
            <a:avLst/>
          </a:prstGeom>
          <a:noFill/>
          <a:ln/>
        </p:spPr>
        <p:txBody>
          <a:bodyPr wrap="square" lIns="0" tIns="0" rIns="0" bIns="0" rtlCol="0" anchor="b"/>
          <a:lstStyle/>
          <a:p>
            <a:pPr algn="l" indent="0" marL="0">
              <a:lnSpc>
                <a:spcPct val="105000"/>
              </a:lnSpc>
              <a:buNone/>
            </a:pPr>
            <a:r>
              <a:rPr lang="en-US" sz="1400" b="1" dirty="0">
                <a:solidFill>
                  <a:srgbClr val="12233B"/>
                </a:solidFill>
                <a:latin typeface="Calibri" pitchFamily="34" charset="0"/>
                <a:ea typeface="Calibri" pitchFamily="34" charset="-122"/>
                <a:cs typeface="Calibri" pitchFamily="34" charset="-120"/>
              </a:rPr>
              <a:t>Long Term Valuation</a:t>
            </a:r>
            <a:endParaRPr lang="en-US" sz="1400" dirty="0"/>
          </a:p>
        </p:txBody>
      </p:sp>
      <p:sp>
        <p:nvSpPr>
          <p:cNvPr id="22" name="Text 20"/>
          <p:cNvSpPr txBox="1"/>
          <p:nvPr/>
        </p:nvSpPr>
        <p:spPr>
          <a:xfrm>
            <a:off x="1152144" y="4789700"/>
            <a:ext cx="10396728" cy="369344"/>
          </a:xfrm>
          <a:prstGeom prst="rect">
            <a:avLst/>
          </a:prstGeom>
          <a:noFill/>
          <a:ln/>
        </p:spPr>
        <p:txBody>
          <a:bodyPr wrap="square" lIns="0" tIns="0" rIns="0" bIns="0" rtlCol="0" anchor="t"/>
          <a:lstStyle/>
          <a:p>
            <a:pPr algn="l" indent="0" marL="0">
              <a:lnSpc>
                <a:spcPct val="105000"/>
              </a:lnSpc>
              <a:buNone/>
            </a:pPr>
            <a:r>
              <a:rPr lang="en-US" sz="1200" dirty="0">
                <a:solidFill>
                  <a:srgbClr val="5A6675"/>
                </a:solidFill>
                <a:latin typeface="Calibri" pitchFamily="34" charset="0"/>
                <a:ea typeface="Calibri" pitchFamily="34" charset="-122"/>
                <a:cs typeface="Calibri" pitchFamily="34" charset="-120"/>
              </a:rPr>
              <a:t>Answers the 86.7% who report real friction evaluating a company; deep tools exist but assume a finance background</a:t>
            </a:r>
            <a:endParaRPr lang="en-US" sz="1200" dirty="0"/>
          </a:p>
        </p:txBody>
      </p:sp>
      <p:sp>
        <p:nvSpPr>
          <p:cNvPr id="23" name="Shape 21"/>
          <p:cNvSpPr/>
          <p:nvPr/>
        </p:nvSpPr>
        <p:spPr>
          <a:xfrm>
            <a:off x="640080" y="5523890"/>
            <a:ext cx="365760" cy="365760"/>
          </a:xfrm>
          <a:prstGeom prst="ellipse">
            <a:avLst/>
          </a:prstGeom>
          <a:solidFill>
            <a:srgbClr val="B8842A"/>
          </a:solidFill>
          <a:ln/>
        </p:spPr>
      </p:sp>
      <p:sp>
        <p:nvSpPr>
          <p:cNvPr id="24" name="Text 22"/>
          <p:cNvSpPr txBox="1"/>
          <p:nvPr/>
        </p:nvSpPr>
        <p:spPr>
          <a:xfrm>
            <a:off x="640080" y="5523890"/>
            <a:ext cx="365760" cy="365760"/>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5</a:t>
            </a:r>
            <a:endParaRPr lang="en-US" sz="1200" dirty="0"/>
          </a:p>
        </p:txBody>
      </p:sp>
      <p:sp>
        <p:nvSpPr>
          <p:cNvPr id="25" name="Text 23"/>
          <p:cNvSpPr txBox="1"/>
          <p:nvPr/>
        </p:nvSpPr>
        <p:spPr>
          <a:xfrm>
            <a:off x="1152144" y="5287061"/>
            <a:ext cx="10396728" cy="470075"/>
          </a:xfrm>
          <a:prstGeom prst="rect">
            <a:avLst/>
          </a:prstGeom>
          <a:noFill/>
          <a:ln/>
        </p:spPr>
        <p:txBody>
          <a:bodyPr wrap="square" lIns="0" tIns="0" rIns="0" bIns="0" rtlCol="0" anchor="b"/>
          <a:lstStyle/>
          <a:p>
            <a:pPr algn="l" indent="0" marL="0">
              <a:lnSpc>
                <a:spcPct val="105000"/>
              </a:lnSpc>
              <a:buNone/>
            </a:pPr>
            <a:r>
              <a:rPr lang="en-US" sz="1400" b="1" dirty="0">
                <a:solidFill>
                  <a:srgbClr val="12233B"/>
                </a:solidFill>
                <a:latin typeface="Calibri" pitchFamily="34" charset="0"/>
                <a:ea typeface="Calibri" pitchFamily="34" charset="-122"/>
                <a:cs typeface="Calibri" pitchFamily="34" charset="-120"/>
              </a:rPr>
              <a:t>Short Horizon Trading</a:t>
            </a:r>
            <a:endParaRPr lang="en-US" sz="1400" dirty="0"/>
          </a:p>
        </p:txBody>
      </p:sp>
      <p:sp>
        <p:nvSpPr>
          <p:cNvPr id="26" name="Text 24"/>
          <p:cNvSpPr txBox="1"/>
          <p:nvPr/>
        </p:nvSpPr>
        <p:spPr>
          <a:xfrm>
            <a:off x="1152144" y="5757136"/>
            <a:ext cx="10396728" cy="369344"/>
          </a:xfrm>
          <a:prstGeom prst="rect">
            <a:avLst/>
          </a:prstGeom>
          <a:noFill/>
          <a:ln/>
        </p:spPr>
        <p:txBody>
          <a:bodyPr wrap="square" lIns="0" tIns="0" rIns="0" bIns="0" rtlCol="0" anchor="t"/>
          <a:lstStyle/>
          <a:p>
            <a:pPr algn="l" indent="0" marL="0">
              <a:lnSpc>
                <a:spcPct val="105000"/>
              </a:lnSpc>
              <a:buNone/>
            </a:pPr>
            <a:r>
              <a:rPr lang="en-US" sz="1200" dirty="0">
                <a:solidFill>
                  <a:srgbClr val="5A6675"/>
                </a:solidFill>
                <a:latin typeface="Calibri" pitchFamily="34" charset="0"/>
                <a:ea typeface="Calibri" pitchFamily="34" charset="-122"/>
                <a:cs typeface="Calibri" pitchFamily="34" charset="-120"/>
              </a:rPr>
              <a:t>Answers the 67.7% who want robustness evidence, not a headline return; no checked tool discloses that kind of check</a:t>
            </a:r>
            <a:endParaRPr lang="en-US" sz="1200" dirty="0"/>
          </a:p>
        </p:txBody>
      </p:sp>
      <p:sp>
        <p:nvSpPr>
          <p:cNvPr id="27" name="Text 25"/>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5</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Product Build — the five modules</a:t>
            </a:r>
            <a:endParaRPr lang="en-US" sz="2400" dirty="0"/>
          </a:p>
        </p:txBody>
      </p:sp>
      <p:sp>
        <p:nvSpPr>
          <p:cNvPr id="5" name="Shape 3"/>
          <p:cNvSpPr/>
          <p:nvPr/>
        </p:nvSpPr>
        <p:spPr>
          <a:xfrm>
            <a:off x="1298448" y="1024128"/>
            <a:ext cx="10222992" cy="310896"/>
          </a:xfrm>
          <a:prstGeom prst="roundRect">
            <a:avLst>
              <a:gd name="adj" fmla="val 50000"/>
            </a:avLst>
          </a:prstGeom>
          <a:solidFill>
            <a:srgbClr val="B8842A">
              <a:alpha val="12000"/>
            </a:srgbClr>
          </a:solidFill>
          <a:ln w="12700">
            <a:solidFill>
              <a:srgbClr val="B8842A"/>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B8842A"/>
                </a:solidFill>
                <a:latin typeface="Calibri" pitchFamily="34" charset="0"/>
                <a:ea typeface="Calibri" pitchFamily="34" charset="-122"/>
                <a:cs typeface="Calibri" pitchFamily="34" charset="-120"/>
              </a:rPr>
              <a:t>PHASE 2 OF 4 · 1 OF 2 · WHAT EACH ONE ACTUALLY DOES</a:t>
            </a:r>
            <a:endParaRPr lang="en-US" sz="1150" dirty="0"/>
          </a:p>
        </p:txBody>
      </p:sp>
      <p:sp>
        <p:nvSpPr>
          <p:cNvPr id="7" name="Shape 5"/>
          <p:cNvSpPr/>
          <p:nvPr/>
        </p:nvSpPr>
        <p:spPr>
          <a:xfrm>
            <a:off x="457200" y="1508760"/>
            <a:ext cx="2148840" cy="4480560"/>
          </a:xfrm>
          <a:prstGeom prst="roundRect">
            <a:avLst>
              <a:gd name="adj" fmla="val 3404"/>
            </a:avLst>
          </a:prstGeom>
          <a:solidFill>
            <a:srgbClr val="F4F6F9"/>
          </a:solidFill>
          <a:ln/>
        </p:spPr>
      </p:sp>
      <p:sp>
        <p:nvSpPr>
          <p:cNvPr id="8" name="Shape 6"/>
          <p:cNvSpPr/>
          <p:nvPr/>
        </p:nvSpPr>
        <p:spPr>
          <a:xfrm>
            <a:off x="457200" y="1508760"/>
            <a:ext cx="2148840" cy="713232"/>
          </a:xfrm>
          <a:prstGeom prst="roundRect">
            <a:avLst>
              <a:gd name="adj" fmla="val 10256"/>
            </a:avLst>
          </a:prstGeom>
          <a:solidFill>
            <a:srgbClr val="2F6FED"/>
          </a:solidFill>
          <a:ln/>
        </p:spPr>
      </p:sp>
      <p:sp>
        <p:nvSpPr>
          <p:cNvPr id="9" name="Text 7"/>
          <p:cNvSpPr txBox="1"/>
          <p:nvPr/>
        </p:nvSpPr>
        <p:spPr>
          <a:xfrm>
            <a:off x="530352" y="1508760"/>
            <a:ext cx="2002536" cy="713232"/>
          </a:xfrm>
          <a:prstGeom prst="rect">
            <a:avLst/>
          </a:prstGeom>
          <a:noFill/>
          <a:ln/>
        </p:spPr>
        <p:txBody>
          <a:bodyPr wrap="square" lIns="0" tIns="0" rIns="0" bIns="0" rtlCol="0" anchor="ctr"/>
          <a:lstStyle/>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Factor Strategy</a:t>
            </a:r>
            <a:endParaRPr lang="en-US" sz="1250" dirty="0"/>
          </a:p>
        </p:txBody>
      </p:sp>
      <p:sp>
        <p:nvSpPr>
          <p:cNvPr id="10" name="Text 8"/>
          <p:cNvSpPr txBox="1"/>
          <p:nvPr/>
        </p:nvSpPr>
        <p:spPr>
          <a:xfrm>
            <a:off x="594360" y="2377440"/>
            <a:ext cx="1874520" cy="1554480"/>
          </a:xfrm>
          <a:prstGeom prst="rect">
            <a:avLst/>
          </a:prstGeom>
          <a:noFill/>
          <a:ln/>
        </p:spPr>
        <p:txBody>
          <a:bodyPr wrap="square" lIns="0" tIns="0" rIns="0" bIns="0" rtlCol="0" anchor="t"/>
          <a:lstStyle/>
          <a:p>
            <a:pPr algn="l" indent="0" marL="0">
              <a:lnSpc>
                <a:spcPct val="120000"/>
              </a:lnSpc>
              <a:buNone/>
            </a:pPr>
            <a:r>
              <a:rPr lang="en-US" sz="1100" dirty="0">
                <a:solidFill>
                  <a:srgbClr val="12233B"/>
                </a:solidFill>
                <a:latin typeface="Calibri" pitchFamily="34" charset="0"/>
                <a:ea typeface="Calibri" pitchFamily="34" charset="-122"/>
                <a:cs typeface="Calibri" pitchFamily="34" charset="-120"/>
              </a:rPr>
              <a:t>Seven factor lenses; five tested against six market regimes, not just averaged. Pick ratios, build a shortlist, backtest against SPY since 2009.</a:t>
            </a:r>
            <a:endParaRPr lang="en-US" sz="1100" dirty="0"/>
          </a:p>
        </p:txBody>
      </p:sp>
      <p:sp>
        <p:nvSpPr>
          <p:cNvPr id="11" name="Shape 9"/>
          <p:cNvSpPr/>
          <p:nvPr/>
        </p:nvSpPr>
        <p:spPr>
          <a:xfrm>
            <a:off x="594360" y="4041648"/>
            <a:ext cx="1874520" cy="0"/>
          </a:xfrm>
          <a:prstGeom prst="line">
            <a:avLst/>
          </a:prstGeom>
          <a:noFill/>
          <a:ln w="9525">
            <a:solidFill>
              <a:srgbClr val="2F6FED"/>
            </a:solidFill>
            <a:prstDash val="solid"/>
          </a:ln>
        </p:spPr>
      </p:sp>
      <p:sp>
        <p:nvSpPr>
          <p:cNvPr id="12" name="Text 10"/>
          <p:cNvSpPr txBox="1"/>
          <p:nvPr/>
        </p:nvSpPr>
        <p:spPr>
          <a:xfrm>
            <a:off x="594360" y="4133088"/>
            <a:ext cx="1874520" cy="502920"/>
          </a:xfrm>
          <a:prstGeom prst="rect">
            <a:avLst/>
          </a:prstGeom>
          <a:noFill/>
          <a:ln/>
        </p:spPr>
        <p:txBody>
          <a:bodyPr wrap="square" lIns="0" tIns="0" rIns="0" bIns="0" rtlCol="0" anchor="t"/>
          <a:lstStyle/>
          <a:p>
            <a:pPr algn="l" indent="0" marL="0">
              <a:lnSpc>
                <a:spcPct val="115000"/>
              </a:lnSpc>
              <a:buNone/>
            </a:pPr>
            <a:r>
              <a:rPr lang="en-US" sz="1000" i="1" dirty="0">
                <a:solidFill>
                  <a:srgbClr val="5A6675"/>
                </a:solidFill>
                <a:latin typeface="Calibri" pitchFamily="34" charset="0"/>
                <a:ea typeface="Calibri" pitchFamily="34" charset="-122"/>
                <a:cs typeface="Calibri" pitchFamily="34" charset="-120"/>
              </a:rPr>
              <a:t>Turns case-by-case picking into one repeatable, tested process.</a:t>
            </a:r>
            <a:endParaRPr lang="en-US" sz="1000" dirty="0"/>
          </a:p>
        </p:txBody>
      </p:sp>
      <p:sp>
        <p:nvSpPr>
          <p:cNvPr id="13" name="Text 11"/>
          <p:cNvSpPr txBox="1"/>
          <p:nvPr/>
        </p:nvSpPr>
        <p:spPr>
          <a:xfrm>
            <a:off x="594360" y="4681728"/>
            <a:ext cx="1874520" cy="201168"/>
          </a:xfrm>
          <a:prstGeom prst="rect">
            <a:avLst/>
          </a:prstGeom>
          <a:noFill/>
          <a:ln/>
        </p:spPr>
        <p:txBody>
          <a:bodyPr wrap="square" lIns="0" tIns="0" rIns="0" bIns="0" rtlCol="0" anchor="ctr"/>
          <a:lstStyle/>
          <a:p>
            <a:pPr indent="0" marL="0">
              <a:buNone/>
            </a:pPr>
            <a:r>
              <a:rPr lang="en-US" sz="900" b="1" spc="100" kern="0" dirty="0">
                <a:solidFill>
                  <a:srgbClr val="5A6675"/>
                </a:solidFill>
                <a:latin typeface="Calibri" pitchFamily="34" charset="0"/>
                <a:ea typeface="Calibri" pitchFamily="34" charset="-122"/>
                <a:cs typeface="Calibri" pitchFamily="34" charset="-120"/>
              </a:rPr>
              <a:t>AT A GLANCE</a:t>
            </a:r>
            <a:endParaRPr lang="en-US" sz="900" dirty="0"/>
          </a:p>
        </p:txBody>
      </p:sp>
      <p:sp>
        <p:nvSpPr>
          <p:cNvPr id="14" name="Shape 12"/>
          <p:cNvSpPr/>
          <p:nvPr/>
        </p:nvSpPr>
        <p:spPr>
          <a:xfrm>
            <a:off x="594360" y="4937760"/>
            <a:ext cx="1874520" cy="457200"/>
          </a:xfrm>
          <a:prstGeom prst="roundRect">
            <a:avLst>
              <a:gd name="adj" fmla="val 16000"/>
            </a:avLst>
          </a:prstGeom>
          <a:solidFill>
            <a:srgbClr val="FFFFFF"/>
          </a:solidFill>
          <a:ln w="15875">
            <a:solidFill>
              <a:srgbClr val="2F6FED"/>
            </a:solidFill>
            <a:prstDash val="solid"/>
          </a:ln>
        </p:spPr>
      </p:sp>
      <p:sp>
        <p:nvSpPr>
          <p:cNvPr id="15" name="Text 13"/>
          <p:cNvSpPr txBox="1"/>
          <p:nvPr/>
        </p:nvSpPr>
        <p:spPr>
          <a:xfrm>
            <a:off x="658368" y="4937760"/>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2F6FED"/>
                </a:solidFill>
                <a:latin typeface="Cambria" pitchFamily="34" charset="0"/>
                <a:ea typeface="Cambria" pitchFamily="34" charset="-122"/>
                <a:cs typeface="Cambria" pitchFamily="34" charset="-120"/>
              </a:rPr>
              <a:t>7 factor lenses</a:t>
            </a:r>
            <a:endParaRPr lang="en-US" sz="1150" dirty="0"/>
          </a:p>
        </p:txBody>
      </p:sp>
      <p:sp>
        <p:nvSpPr>
          <p:cNvPr id="16" name="Shape 14"/>
          <p:cNvSpPr/>
          <p:nvPr/>
        </p:nvSpPr>
        <p:spPr>
          <a:xfrm>
            <a:off x="594360" y="5468112"/>
            <a:ext cx="1874520" cy="457200"/>
          </a:xfrm>
          <a:prstGeom prst="roundRect">
            <a:avLst>
              <a:gd name="adj" fmla="val 16000"/>
            </a:avLst>
          </a:prstGeom>
          <a:solidFill>
            <a:srgbClr val="FFFFFF"/>
          </a:solidFill>
          <a:ln w="15875">
            <a:solidFill>
              <a:srgbClr val="2F6FED"/>
            </a:solidFill>
            <a:prstDash val="solid"/>
          </a:ln>
        </p:spPr>
      </p:sp>
      <p:sp>
        <p:nvSpPr>
          <p:cNvPr id="17" name="Text 15"/>
          <p:cNvSpPr txBox="1"/>
          <p:nvPr/>
        </p:nvSpPr>
        <p:spPr>
          <a:xfrm>
            <a:off x="658368" y="5468112"/>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2F6FED"/>
                </a:solidFill>
                <a:latin typeface="Cambria" pitchFamily="34" charset="0"/>
                <a:ea typeface="Cambria" pitchFamily="34" charset="-122"/>
                <a:cs typeface="Cambria" pitchFamily="34" charset="-120"/>
              </a:rPr>
              <a:t>5 of 7 regime-tested</a:t>
            </a:r>
            <a:endParaRPr lang="en-US" sz="1150" dirty="0"/>
          </a:p>
        </p:txBody>
      </p:sp>
      <p:sp>
        <p:nvSpPr>
          <p:cNvPr id="18" name="Shape 16"/>
          <p:cNvSpPr/>
          <p:nvPr/>
        </p:nvSpPr>
        <p:spPr>
          <a:xfrm>
            <a:off x="2724912" y="1508760"/>
            <a:ext cx="2148840" cy="4480560"/>
          </a:xfrm>
          <a:prstGeom prst="roundRect">
            <a:avLst>
              <a:gd name="adj" fmla="val 3404"/>
            </a:avLst>
          </a:prstGeom>
          <a:solidFill>
            <a:srgbClr val="F4F6F9"/>
          </a:solidFill>
          <a:ln/>
        </p:spPr>
      </p:sp>
      <p:sp>
        <p:nvSpPr>
          <p:cNvPr id="19" name="Shape 17"/>
          <p:cNvSpPr/>
          <p:nvPr/>
        </p:nvSpPr>
        <p:spPr>
          <a:xfrm>
            <a:off x="2724912" y="1508760"/>
            <a:ext cx="2148840" cy="713232"/>
          </a:xfrm>
          <a:prstGeom prst="roundRect">
            <a:avLst>
              <a:gd name="adj" fmla="val 10256"/>
            </a:avLst>
          </a:prstGeom>
          <a:solidFill>
            <a:srgbClr val="2BB3A3"/>
          </a:solidFill>
          <a:ln/>
        </p:spPr>
      </p:sp>
      <p:sp>
        <p:nvSpPr>
          <p:cNvPr id="20" name="Text 18"/>
          <p:cNvSpPr txBox="1"/>
          <p:nvPr/>
        </p:nvSpPr>
        <p:spPr>
          <a:xfrm>
            <a:off x="2798064" y="1508760"/>
            <a:ext cx="2002536" cy="713232"/>
          </a:xfrm>
          <a:prstGeom prst="rect">
            <a:avLst/>
          </a:prstGeom>
          <a:noFill/>
          <a:ln/>
        </p:spPr>
        <p:txBody>
          <a:bodyPr wrap="square" lIns="0" tIns="0" rIns="0" bIns="0" rtlCol="0" anchor="ctr"/>
          <a:lstStyle/>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Portfolio &amp; Risk</a:t>
            </a:r>
            <a:endParaRPr lang="en-US" sz="1250" dirty="0"/>
          </a:p>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Management</a:t>
            </a:r>
            <a:endParaRPr lang="en-US" sz="1250" dirty="0"/>
          </a:p>
        </p:txBody>
      </p:sp>
      <p:sp>
        <p:nvSpPr>
          <p:cNvPr id="21" name="Text 19"/>
          <p:cNvSpPr txBox="1"/>
          <p:nvPr/>
        </p:nvSpPr>
        <p:spPr>
          <a:xfrm>
            <a:off x="2862072" y="2377440"/>
            <a:ext cx="1874520" cy="1554480"/>
          </a:xfrm>
          <a:prstGeom prst="rect">
            <a:avLst/>
          </a:prstGeom>
          <a:noFill/>
          <a:ln/>
        </p:spPr>
        <p:txBody>
          <a:bodyPr wrap="square" lIns="0" tIns="0" rIns="0" bIns="0" rtlCol="0" anchor="t"/>
          <a:lstStyle/>
          <a:p>
            <a:pPr algn="l" indent="0" marL="0">
              <a:lnSpc>
                <a:spcPct val="120000"/>
              </a:lnSpc>
              <a:buNone/>
            </a:pPr>
            <a:r>
              <a:rPr lang="en-US" sz="1100" dirty="0">
                <a:solidFill>
                  <a:srgbClr val="12233B"/>
                </a:solidFill>
                <a:latin typeface="Calibri" pitchFamily="34" charset="0"/>
                <a:ea typeface="Calibri" pitchFamily="34" charset="-122"/>
                <a:cs typeface="Calibri" pitchFamily="34" charset="-120"/>
              </a:rPr>
              <a:t>Three basket diagnostics (volatility, correlation, return-quality spread), then five allocation methods: equal, inverse-vol, optimizer, HRP, regime-adaptive.</a:t>
            </a:r>
            <a:endParaRPr lang="en-US" sz="1100" dirty="0"/>
          </a:p>
        </p:txBody>
      </p:sp>
      <p:sp>
        <p:nvSpPr>
          <p:cNvPr id="22" name="Shape 20"/>
          <p:cNvSpPr/>
          <p:nvPr/>
        </p:nvSpPr>
        <p:spPr>
          <a:xfrm>
            <a:off x="2862072" y="4041648"/>
            <a:ext cx="1874520" cy="0"/>
          </a:xfrm>
          <a:prstGeom prst="line">
            <a:avLst/>
          </a:prstGeom>
          <a:noFill/>
          <a:ln w="9525">
            <a:solidFill>
              <a:srgbClr val="2BB3A3"/>
            </a:solidFill>
            <a:prstDash val="solid"/>
          </a:ln>
        </p:spPr>
      </p:sp>
      <p:sp>
        <p:nvSpPr>
          <p:cNvPr id="23" name="Text 21"/>
          <p:cNvSpPr txBox="1"/>
          <p:nvPr/>
        </p:nvSpPr>
        <p:spPr>
          <a:xfrm>
            <a:off x="2862072" y="4133088"/>
            <a:ext cx="1874520" cy="502920"/>
          </a:xfrm>
          <a:prstGeom prst="rect">
            <a:avLst/>
          </a:prstGeom>
          <a:noFill/>
          <a:ln/>
        </p:spPr>
        <p:txBody>
          <a:bodyPr wrap="square" lIns="0" tIns="0" rIns="0" bIns="0" rtlCol="0" anchor="t"/>
          <a:lstStyle/>
          <a:p>
            <a:pPr algn="l" indent="0" marL="0">
              <a:lnSpc>
                <a:spcPct val="115000"/>
              </a:lnSpc>
              <a:buNone/>
            </a:pPr>
            <a:r>
              <a:rPr lang="en-US" sz="1000" i="1" dirty="0">
                <a:solidFill>
                  <a:srgbClr val="5A6675"/>
                </a:solidFill>
                <a:latin typeface="Calibri" pitchFamily="34" charset="0"/>
                <a:ea typeface="Calibri" pitchFamily="34" charset="-122"/>
                <a:cs typeface="Calibri" pitchFamily="34" charset="-120"/>
              </a:rPr>
              <a:t>Turns basket risk into a chosen allocation, not a default.</a:t>
            </a:r>
            <a:endParaRPr lang="en-US" sz="1000" dirty="0"/>
          </a:p>
        </p:txBody>
      </p:sp>
      <p:sp>
        <p:nvSpPr>
          <p:cNvPr id="24" name="Text 22"/>
          <p:cNvSpPr txBox="1"/>
          <p:nvPr/>
        </p:nvSpPr>
        <p:spPr>
          <a:xfrm>
            <a:off x="2862072" y="4681728"/>
            <a:ext cx="1874520" cy="201168"/>
          </a:xfrm>
          <a:prstGeom prst="rect">
            <a:avLst/>
          </a:prstGeom>
          <a:noFill/>
          <a:ln/>
        </p:spPr>
        <p:txBody>
          <a:bodyPr wrap="square" lIns="0" tIns="0" rIns="0" bIns="0" rtlCol="0" anchor="ctr"/>
          <a:lstStyle/>
          <a:p>
            <a:pPr indent="0" marL="0">
              <a:buNone/>
            </a:pPr>
            <a:r>
              <a:rPr lang="en-US" sz="900" b="1" spc="100" kern="0" dirty="0">
                <a:solidFill>
                  <a:srgbClr val="5A6675"/>
                </a:solidFill>
                <a:latin typeface="Calibri" pitchFamily="34" charset="0"/>
                <a:ea typeface="Calibri" pitchFamily="34" charset="-122"/>
                <a:cs typeface="Calibri" pitchFamily="34" charset="-120"/>
              </a:rPr>
              <a:t>AT A GLANCE</a:t>
            </a:r>
            <a:endParaRPr lang="en-US" sz="900" dirty="0"/>
          </a:p>
        </p:txBody>
      </p:sp>
      <p:sp>
        <p:nvSpPr>
          <p:cNvPr id="25" name="Shape 23"/>
          <p:cNvSpPr/>
          <p:nvPr/>
        </p:nvSpPr>
        <p:spPr>
          <a:xfrm>
            <a:off x="2862072" y="4937760"/>
            <a:ext cx="1874520" cy="457200"/>
          </a:xfrm>
          <a:prstGeom prst="roundRect">
            <a:avLst>
              <a:gd name="adj" fmla="val 16000"/>
            </a:avLst>
          </a:prstGeom>
          <a:solidFill>
            <a:srgbClr val="FFFFFF"/>
          </a:solidFill>
          <a:ln w="15875">
            <a:solidFill>
              <a:srgbClr val="2BB3A3"/>
            </a:solidFill>
            <a:prstDash val="solid"/>
          </a:ln>
        </p:spPr>
      </p:sp>
      <p:sp>
        <p:nvSpPr>
          <p:cNvPr id="26" name="Text 24"/>
          <p:cNvSpPr txBox="1"/>
          <p:nvPr/>
        </p:nvSpPr>
        <p:spPr>
          <a:xfrm>
            <a:off x="2926080" y="4937760"/>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2BB3A3"/>
                </a:solidFill>
                <a:latin typeface="Cambria" pitchFamily="34" charset="0"/>
                <a:ea typeface="Cambria" pitchFamily="34" charset="-122"/>
                <a:cs typeface="Cambria" pitchFamily="34" charset="-120"/>
              </a:rPr>
              <a:t>5 allocation methods</a:t>
            </a:r>
            <a:endParaRPr lang="en-US" sz="1150" dirty="0"/>
          </a:p>
        </p:txBody>
      </p:sp>
      <p:sp>
        <p:nvSpPr>
          <p:cNvPr id="27" name="Shape 25"/>
          <p:cNvSpPr/>
          <p:nvPr/>
        </p:nvSpPr>
        <p:spPr>
          <a:xfrm>
            <a:off x="2862072" y="5468112"/>
            <a:ext cx="1874520" cy="457200"/>
          </a:xfrm>
          <a:prstGeom prst="roundRect">
            <a:avLst>
              <a:gd name="adj" fmla="val 16000"/>
            </a:avLst>
          </a:prstGeom>
          <a:solidFill>
            <a:srgbClr val="FFFFFF"/>
          </a:solidFill>
          <a:ln w="15875">
            <a:solidFill>
              <a:srgbClr val="2BB3A3"/>
            </a:solidFill>
            <a:prstDash val="solid"/>
          </a:ln>
        </p:spPr>
      </p:sp>
      <p:sp>
        <p:nvSpPr>
          <p:cNvPr id="28" name="Text 26"/>
          <p:cNvSpPr txBox="1"/>
          <p:nvPr/>
        </p:nvSpPr>
        <p:spPr>
          <a:xfrm>
            <a:off x="2926080" y="5468112"/>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2BB3A3"/>
                </a:solidFill>
                <a:latin typeface="Cambria" pitchFamily="34" charset="0"/>
                <a:ea typeface="Cambria" pitchFamily="34" charset="-122"/>
                <a:cs typeface="Cambria" pitchFamily="34" charset="-120"/>
              </a:rPr>
              <a:t>3 basket diagnostics</a:t>
            </a:r>
            <a:endParaRPr lang="en-US" sz="1150" dirty="0"/>
          </a:p>
        </p:txBody>
      </p:sp>
      <p:sp>
        <p:nvSpPr>
          <p:cNvPr id="29" name="Shape 27"/>
          <p:cNvSpPr/>
          <p:nvPr/>
        </p:nvSpPr>
        <p:spPr>
          <a:xfrm>
            <a:off x="4992624" y="1508760"/>
            <a:ext cx="2148840" cy="4480560"/>
          </a:xfrm>
          <a:prstGeom prst="roundRect">
            <a:avLst>
              <a:gd name="adj" fmla="val 3404"/>
            </a:avLst>
          </a:prstGeom>
          <a:solidFill>
            <a:srgbClr val="F4F6F9"/>
          </a:solidFill>
          <a:ln/>
        </p:spPr>
      </p:sp>
      <p:sp>
        <p:nvSpPr>
          <p:cNvPr id="30" name="Shape 28"/>
          <p:cNvSpPr/>
          <p:nvPr/>
        </p:nvSpPr>
        <p:spPr>
          <a:xfrm>
            <a:off x="4992624" y="1508760"/>
            <a:ext cx="2148840" cy="713232"/>
          </a:xfrm>
          <a:prstGeom prst="roundRect">
            <a:avLst>
              <a:gd name="adj" fmla="val 10256"/>
            </a:avLst>
          </a:prstGeom>
          <a:solidFill>
            <a:srgbClr val="B8842A"/>
          </a:solidFill>
          <a:ln/>
        </p:spPr>
      </p:sp>
      <p:sp>
        <p:nvSpPr>
          <p:cNvPr id="31" name="Text 29"/>
          <p:cNvSpPr txBox="1"/>
          <p:nvPr/>
        </p:nvSpPr>
        <p:spPr>
          <a:xfrm>
            <a:off x="5065776" y="1508760"/>
            <a:ext cx="2002536" cy="713232"/>
          </a:xfrm>
          <a:prstGeom prst="rect">
            <a:avLst/>
          </a:prstGeom>
          <a:noFill/>
          <a:ln/>
        </p:spPr>
        <p:txBody>
          <a:bodyPr wrap="square" lIns="0" tIns="0" rIns="0" bIns="0" rtlCol="0" anchor="ctr"/>
          <a:lstStyle/>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Macro Regime</a:t>
            </a:r>
            <a:endParaRPr lang="en-US" sz="1250" dirty="0"/>
          </a:p>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(AI/ML)</a:t>
            </a:r>
            <a:endParaRPr lang="en-US" sz="1250" dirty="0"/>
          </a:p>
        </p:txBody>
      </p:sp>
      <p:sp>
        <p:nvSpPr>
          <p:cNvPr id="32" name="Text 30"/>
          <p:cNvSpPr txBox="1"/>
          <p:nvPr/>
        </p:nvSpPr>
        <p:spPr>
          <a:xfrm>
            <a:off x="5129784" y="2377440"/>
            <a:ext cx="1874520" cy="1554480"/>
          </a:xfrm>
          <a:prstGeom prst="rect">
            <a:avLst/>
          </a:prstGeom>
          <a:noFill/>
          <a:ln/>
        </p:spPr>
        <p:txBody>
          <a:bodyPr wrap="square" lIns="0" tIns="0" rIns="0" bIns="0" rtlCol="0" anchor="t"/>
          <a:lstStyle/>
          <a:p>
            <a:pPr algn="l" indent="0" marL="0">
              <a:lnSpc>
                <a:spcPct val="120000"/>
              </a:lnSpc>
              <a:buNone/>
            </a:pPr>
            <a:r>
              <a:rPr lang="en-US" sz="1100" dirty="0">
                <a:solidFill>
                  <a:srgbClr val="12233B"/>
                </a:solidFill>
                <a:latin typeface="Calibri" pitchFamily="34" charset="0"/>
                <a:ea typeface="Calibri" pitchFamily="34" charset="-122"/>
                <a:cs typeface="Calibri" pitchFamily="34" charset="-120"/>
              </a:rPr>
              <a:t>An AI/machine-learning model (a Gaussian Hidden Markov Model) classifies the market into one of six regimes live, from thirteen real signals across stocks, bonds, and credit. Overlays on every other module.</a:t>
            </a:r>
            <a:endParaRPr lang="en-US" sz="1100" dirty="0"/>
          </a:p>
        </p:txBody>
      </p:sp>
      <p:sp>
        <p:nvSpPr>
          <p:cNvPr id="33" name="Shape 31"/>
          <p:cNvSpPr/>
          <p:nvPr/>
        </p:nvSpPr>
        <p:spPr>
          <a:xfrm>
            <a:off x="5129784" y="4041648"/>
            <a:ext cx="1874520" cy="0"/>
          </a:xfrm>
          <a:prstGeom prst="line">
            <a:avLst/>
          </a:prstGeom>
          <a:noFill/>
          <a:ln w="9525">
            <a:solidFill>
              <a:srgbClr val="B8842A"/>
            </a:solidFill>
            <a:prstDash val="solid"/>
          </a:ln>
        </p:spPr>
      </p:sp>
      <p:sp>
        <p:nvSpPr>
          <p:cNvPr id="34" name="Text 32"/>
          <p:cNvSpPr txBox="1"/>
          <p:nvPr/>
        </p:nvSpPr>
        <p:spPr>
          <a:xfrm>
            <a:off x="5129784" y="4133088"/>
            <a:ext cx="1874520" cy="502920"/>
          </a:xfrm>
          <a:prstGeom prst="rect">
            <a:avLst/>
          </a:prstGeom>
          <a:noFill/>
          <a:ln/>
        </p:spPr>
        <p:txBody>
          <a:bodyPr wrap="square" lIns="0" tIns="0" rIns="0" bIns="0" rtlCol="0" anchor="t"/>
          <a:lstStyle/>
          <a:p>
            <a:pPr algn="l" indent="0" marL="0">
              <a:lnSpc>
                <a:spcPct val="115000"/>
              </a:lnSpc>
              <a:buNone/>
            </a:pPr>
            <a:r>
              <a:rPr lang="en-US" sz="1000" i="1" dirty="0">
                <a:solidFill>
                  <a:srgbClr val="5A6675"/>
                </a:solidFill>
                <a:latin typeface="Calibri" pitchFamily="34" charset="0"/>
                <a:ea typeface="Calibri" pitchFamily="34" charset="-122"/>
                <a:cs typeface="Calibri" pitchFamily="34" charset="-120"/>
              </a:rPr>
              <a:t>The one signal every other module can lean on.</a:t>
            </a:r>
            <a:endParaRPr lang="en-US" sz="1000" dirty="0"/>
          </a:p>
        </p:txBody>
      </p:sp>
      <p:sp>
        <p:nvSpPr>
          <p:cNvPr id="35" name="Text 33"/>
          <p:cNvSpPr txBox="1"/>
          <p:nvPr/>
        </p:nvSpPr>
        <p:spPr>
          <a:xfrm>
            <a:off x="5129784" y="4681728"/>
            <a:ext cx="1874520" cy="201168"/>
          </a:xfrm>
          <a:prstGeom prst="rect">
            <a:avLst/>
          </a:prstGeom>
          <a:noFill/>
          <a:ln/>
        </p:spPr>
        <p:txBody>
          <a:bodyPr wrap="square" lIns="0" tIns="0" rIns="0" bIns="0" rtlCol="0" anchor="ctr"/>
          <a:lstStyle/>
          <a:p>
            <a:pPr indent="0" marL="0">
              <a:buNone/>
            </a:pPr>
            <a:r>
              <a:rPr lang="en-US" sz="900" b="1" spc="100" kern="0" dirty="0">
                <a:solidFill>
                  <a:srgbClr val="5A6675"/>
                </a:solidFill>
                <a:latin typeface="Calibri" pitchFamily="34" charset="0"/>
                <a:ea typeface="Calibri" pitchFamily="34" charset="-122"/>
                <a:cs typeface="Calibri" pitchFamily="34" charset="-120"/>
              </a:rPr>
              <a:t>AT A GLANCE</a:t>
            </a:r>
            <a:endParaRPr lang="en-US" sz="900" dirty="0"/>
          </a:p>
        </p:txBody>
      </p:sp>
      <p:sp>
        <p:nvSpPr>
          <p:cNvPr id="36" name="Shape 34"/>
          <p:cNvSpPr/>
          <p:nvPr/>
        </p:nvSpPr>
        <p:spPr>
          <a:xfrm>
            <a:off x="5129784" y="4937760"/>
            <a:ext cx="1874520" cy="457200"/>
          </a:xfrm>
          <a:prstGeom prst="roundRect">
            <a:avLst>
              <a:gd name="adj" fmla="val 16000"/>
            </a:avLst>
          </a:prstGeom>
          <a:solidFill>
            <a:srgbClr val="FFFFFF"/>
          </a:solidFill>
          <a:ln w="15875">
            <a:solidFill>
              <a:srgbClr val="B8842A"/>
            </a:solidFill>
            <a:prstDash val="solid"/>
          </a:ln>
        </p:spPr>
      </p:sp>
      <p:sp>
        <p:nvSpPr>
          <p:cNvPr id="37" name="Text 35"/>
          <p:cNvSpPr txBox="1"/>
          <p:nvPr/>
        </p:nvSpPr>
        <p:spPr>
          <a:xfrm>
            <a:off x="5193792" y="4937760"/>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B8842A"/>
                </a:solidFill>
                <a:latin typeface="Cambria" pitchFamily="34" charset="0"/>
                <a:ea typeface="Cambria" pitchFamily="34" charset="-122"/>
                <a:cs typeface="Cambria" pitchFamily="34" charset="-120"/>
              </a:rPr>
              <a:t>AI/ML model, live</a:t>
            </a:r>
            <a:endParaRPr lang="en-US" sz="1150" dirty="0"/>
          </a:p>
        </p:txBody>
      </p:sp>
      <p:sp>
        <p:nvSpPr>
          <p:cNvPr id="38" name="Shape 36"/>
          <p:cNvSpPr/>
          <p:nvPr/>
        </p:nvSpPr>
        <p:spPr>
          <a:xfrm>
            <a:off x="5129784" y="5468112"/>
            <a:ext cx="1874520" cy="457200"/>
          </a:xfrm>
          <a:prstGeom prst="roundRect">
            <a:avLst>
              <a:gd name="adj" fmla="val 16000"/>
            </a:avLst>
          </a:prstGeom>
          <a:solidFill>
            <a:srgbClr val="FFFFFF"/>
          </a:solidFill>
          <a:ln w="15875">
            <a:solidFill>
              <a:srgbClr val="B8842A"/>
            </a:solidFill>
            <a:prstDash val="solid"/>
          </a:ln>
        </p:spPr>
      </p:sp>
      <p:sp>
        <p:nvSpPr>
          <p:cNvPr id="39" name="Text 37"/>
          <p:cNvSpPr txBox="1"/>
          <p:nvPr/>
        </p:nvSpPr>
        <p:spPr>
          <a:xfrm>
            <a:off x="5193792" y="5468112"/>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B8842A"/>
                </a:solidFill>
                <a:latin typeface="Cambria" pitchFamily="34" charset="0"/>
                <a:ea typeface="Cambria" pitchFamily="34" charset="-122"/>
                <a:cs typeface="Cambria" pitchFamily="34" charset="-120"/>
              </a:rPr>
              <a:t>6 regimes, 13 signals</a:t>
            </a:r>
            <a:endParaRPr lang="en-US" sz="1150" dirty="0"/>
          </a:p>
        </p:txBody>
      </p:sp>
      <p:sp>
        <p:nvSpPr>
          <p:cNvPr id="40" name="Shape 38"/>
          <p:cNvSpPr/>
          <p:nvPr/>
        </p:nvSpPr>
        <p:spPr>
          <a:xfrm>
            <a:off x="7260336" y="1508760"/>
            <a:ext cx="2148840" cy="4480560"/>
          </a:xfrm>
          <a:prstGeom prst="roundRect">
            <a:avLst>
              <a:gd name="adj" fmla="val 3404"/>
            </a:avLst>
          </a:prstGeom>
          <a:solidFill>
            <a:srgbClr val="F4F6F9"/>
          </a:solidFill>
          <a:ln/>
        </p:spPr>
      </p:sp>
      <p:sp>
        <p:nvSpPr>
          <p:cNvPr id="41" name="Shape 39"/>
          <p:cNvSpPr/>
          <p:nvPr/>
        </p:nvSpPr>
        <p:spPr>
          <a:xfrm>
            <a:off x="7260336" y="1508760"/>
            <a:ext cx="2148840" cy="713232"/>
          </a:xfrm>
          <a:prstGeom prst="roundRect">
            <a:avLst>
              <a:gd name="adj" fmla="val 10256"/>
            </a:avLst>
          </a:prstGeom>
          <a:solidFill>
            <a:srgbClr val="7C5CFF"/>
          </a:solidFill>
          <a:ln/>
        </p:spPr>
      </p:sp>
      <p:sp>
        <p:nvSpPr>
          <p:cNvPr id="42" name="Text 40"/>
          <p:cNvSpPr txBox="1"/>
          <p:nvPr/>
        </p:nvSpPr>
        <p:spPr>
          <a:xfrm>
            <a:off x="7333488" y="1508760"/>
            <a:ext cx="2002536" cy="713232"/>
          </a:xfrm>
          <a:prstGeom prst="rect">
            <a:avLst/>
          </a:prstGeom>
          <a:noFill/>
          <a:ln/>
        </p:spPr>
        <p:txBody>
          <a:bodyPr wrap="square" lIns="0" tIns="0" rIns="0" bIns="0" rtlCol="0" anchor="ctr"/>
          <a:lstStyle/>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Long Term</a:t>
            </a:r>
            <a:endParaRPr lang="en-US" sz="1250" dirty="0"/>
          </a:p>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Valuation</a:t>
            </a:r>
            <a:endParaRPr lang="en-US" sz="1250" dirty="0"/>
          </a:p>
        </p:txBody>
      </p:sp>
      <p:sp>
        <p:nvSpPr>
          <p:cNvPr id="43" name="Text 41"/>
          <p:cNvSpPr txBox="1"/>
          <p:nvPr/>
        </p:nvSpPr>
        <p:spPr>
          <a:xfrm>
            <a:off x="7397496" y="2377440"/>
            <a:ext cx="1874520" cy="1554480"/>
          </a:xfrm>
          <a:prstGeom prst="rect">
            <a:avLst/>
          </a:prstGeom>
          <a:noFill/>
          <a:ln/>
        </p:spPr>
        <p:txBody>
          <a:bodyPr wrap="square" lIns="0" tIns="0" rIns="0" bIns="0" rtlCol="0" anchor="t"/>
          <a:lstStyle/>
          <a:p>
            <a:pPr algn="l" indent="0" marL="0">
              <a:lnSpc>
                <a:spcPct val="120000"/>
              </a:lnSpc>
              <a:buNone/>
            </a:pPr>
            <a:r>
              <a:rPr lang="en-US" sz="1100" dirty="0">
                <a:solidFill>
                  <a:srgbClr val="12233B"/>
                </a:solidFill>
                <a:latin typeface="Calibri" pitchFamily="34" charset="0"/>
                <a:ea typeface="Calibri" pitchFamily="34" charset="-122"/>
                <a:cs typeface="Calibri" pitchFamily="34" charset="-120"/>
              </a:rPr>
              <a:t>Independent five-step estimate of what a business is worth: ROIC, WACC, Forecast, DCF, Comps, each flagging what data was missing or estimated.</a:t>
            </a:r>
            <a:endParaRPr lang="en-US" sz="1100" dirty="0"/>
          </a:p>
        </p:txBody>
      </p:sp>
      <p:sp>
        <p:nvSpPr>
          <p:cNvPr id="44" name="Shape 42"/>
          <p:cNvSpPr/>
          <p:nvPr/>
        </p:nvSpPr>
        <p:spPr>
          <a:xfrm>
            <a:off x="7397496" y="4041648"/>
            <a:ext cx="1874520" cy="0"/>
          </a:xfrm>
          <a:prstGeom prst="line">
            <a:avLst/>
          </a:prstGeom>
          <a:noFill/>
          <a:ln w="9525">
            <a:solidFill>
              <a:srgbClr val="7C5CFF"/>
            </a:solidFill>
            <a:prstDash val="solid"/>
          </a:ln>
        </p:spPr>
      </p:sp>
      <p:sp>
        <p:nvSpPr>
          <p:cNvPr id="45" name="Text 43"/>
          <p:cNvSpPr txBox="1"/>
          <p:nvPr/>
        </p:nvSpPr>
        <p:spPr>
          <a:xfrm>
            <a:off x="7397496" y="4133088"/>
            <a:ext cx="1874520" cy="502920"/>
          </a:xfrm>
          <a:prstGeom prst="rect">
            <a:avLst/>
          </a:prstGeom>
          <a:noFill/>
          <a:ln/>
        </p:spPr>
        <p:txBody>
          <a:bodyPr wrap="square" lIns="0" tIns="0" rIns="0" bIns="0" rtlCol="0" anchor="t"/>
          <a:lstStyle/>
          <a:p>
            <a:pPr algn="l" indent="0" marL="0">
              <a:lnSpc>
                <a:spcPct val="115000"/>
              </a:lnSpc>
              <a:buNone/>
            </a:pPr>
            <a:r>
              <a:rPr lang="en-US" sz="1000" i="1" dirty="0">
                <a:solidFill>
                  <a:srgbClr val="5A6675"/>
                </a:solidFill>
                <a:latin typeface="Calibri" pitchFamily="34" charset="0"/>
                <a:ea typeface="Calibri" pitchFamily="34" charset="-122"/>
                <a:cs typeface="Calibri" pitchFamily="34" charset="-120"/>
              </a:rPr>
              <a:t>Separates price from what the business is actually worth.</a:t>
            </a:r>
            <a:endParaRPr lang="en-US" sz="1000" dirty="0"/>
          </a:p>
        </p:txBody>
      </p:sp>
      <p:sp>
        <p:nvSpPr>
          <p:cNvPr id="46" name="Text 44"/>
          <p:cNvSpPr txBox="1"/>
          <p:nvPr/>
        </p:nvSpPr>
        <p:spPr>
          <a:xfrm>
            <a:off x="7397496" y="4681728"/>
            <a:ext cx="1874520" cy="201168"/>
          </a:xfrm>
          <a:prstGeom prst="rect">
            <a:avLst/>
          </a:prstGeom>
          <a:noFill/>
          <a:ln/>
        </p:spPr>
        <p:txBody>
          <a:bodyPr wrap="square" lIns="0" tIns="0" rIns="0" bIns="0" rtlCol="0" anchor="ctr"/>
          <a:lstStyle/>
          <a:p>
            <a:pPr indent="0" marL="0">
              <a:buNone/>
            </a:pPr>
            <a:r>
              <a:rPr lang="en-US" sz="900" b="1" spc="100" kern="0" dirty="0">
                <a:solidFill>
                  <a:srgbClr val="5A6675"/>
                </a:solidFill>
                <a:latin typeface="Calibri" pitchFamily="34" charset="0"/>
                <a:ea typeface="Calibri" pitchFamily="34" charset="-122"/>
                <a:cs typeface="Calibri" pitchFamily="34" charset="-120"/>
              </a:rPr>
              <a:t>AT A GLANCE</a:t>
            </a:r>
            <a:endParaRPr lang="en-US" sz="900" dirty="0"/>
          </a:p>
        </p:txBody>
      </p:sp>
      <p:sp>
        <p:nvSpPr>
          <p:cNvPr id="47" name="Shape 45"/>
          <p:cNvSpPr/>
          <p:nvPr/>
        </p:nvSpPr>
        <p:spPr>
          <a:xfrm>
            <a:off x="7397496" y="4937760"/>
            <a:ext cx="1874520" cy="457200"/>
          </a:xfrm>
          <a:prstGeom prst="roundRect">
            <a:avLst>
              <a:gd name="adj" fmla="val 16000"/>
            </a:avLst>
          </a:prstGeom>
          <a:solidFill>
            <a:srgbClr val="FFFFFF"/>
          </a:solidFill>
          <a:ln w="15875">
            <a:solidFill>
              <a:srgbClr val="7C5CFF"/>
            </a:solidFill>
            <a:prstDash val="solid"/>
          </a:ln>
        </p:spPr>
      </p:sp>
      <p:sp>
        <p:nvSpPr>
          <p:cNvPr id="48" name="Text 46"/>
          <p:cNvSpPr txBox="1"/>
          <p:nvPr/>
        </p:nvSpPr>
        <p:spPr>
          <a:xfrm>
            <a:off x="7461504" y="4937760"/>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7C5CFF"/>
                </a:solidFill>
                <a:latin typeface="Cambria" pitchFamily="34" charset="0"/>
                <a:ea typeface="Cambria" pitchFamily="34" charset="-122"/>
                <a:cs typeface="Cambria" pitchFamily="34" charset="-120"/>
              </a:rPr>
              <a:t>5-step process</a:t>
            </a:r>
            <a:endParaRPr lang="en-US" sz="1150" dirty="0"/>
          </a:p>
        </p:txBody>
      </p:sp>
      <p:sp>
        <p:nvSpPr>
          <p:cNvPr id="49" name="Shape 47"/>
          <p:cNvSpPr/>
          <p:nvPr/>
        </p:nvSpPr>
        <p:spPr>
          <a:xfrm>
            <a:off x="7397496" y="5468112"/>
            <a:ext cx="1874520" cy="457200"/>
          </a:xfrm>
          <a:prstGeom prst="roundRect">
            <a:avLst>
              <a:gd name="adj" fmla="val 16000"/>
            </a:avLst>
          </a:prstGeom>
          <a:solidFill>
            <a:srgbClr val="FFFFFF"/>
          </a:solidFill>
          <a:ln w="15875">
            <a:solidFill>
              <a:srgbClr val="7C5CFF"/>
            </a:solidFill>
            <a:prstDash val="solid"/>
          </a:ln>
        </p:spPr>
      </p:sp>
      <p:sp>
        <p:nvSpPr>
          <p:cNvPr id="50" name="Text 48"/>
          <p:cNvSpPr txBox="1"/>
          <p:nvPr/>
        </p:nvSpPr>
        <p:spPr>
          <a:xfrm>
            <a:off x="7461504" y="5468112"/>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7C5CFF"/>
                </a:solidFill>
                <a:latin typeface="Cambria" pitchFamily="34" charset="0"/>
                <a:ea typeface="Cambria" pitchFamily="34" charset="-122"/>
                <a:cs typeface="Cambria" pitchFamily="34" charset="-120"/>
              </a:rPr>
              <a:t>ROIC → WACC → DCF</a:t>
            </a:r>
            <a:endParaRPr lang="en-US" sz="1150" dirty="0"/>
          </a:p>
        </p:txBody>
      </p:sp>
      <p:sp>
        <p:nvSpPr>
          <p:cNvPr id="51" name="Shape 49"/>
          <p:cNvSpPr/>
          <p:nvPr/>
        </p:nvSpPr>
        <p:spPr>
          <a:xfrm>
            <a:off x="9528048" y="1508760"/>
            <a:ext cx="2148840" cy="4480560"/>
          </a:xfrm>
          <a:prstGeom prst="roundRect">
            <a:avLst>
              <a:gd name="adj" fmla="val 3404"/>
            </a:avLst>
          </a:prstGeom>
          <a:solidFill>
            <a:srgbClr val="F4F6F9"/>
          </a:solidFill>
          <a:ln/>
        </p:spPr>
      </p:sp>
      <p:sp>
        <p:nvSpPr>
          <p:cNvPr id="52" name="Shape 50"/>
          <p:cNvSpPr/>
          <p:nvPr/>
        </p:nvSpPr>
        <p:spPr>
          <a:xfrm>
            <a:off x="9528048" y="1508760"/>
            <a:ext cx="2148840" cy="713232"/>
          </a:xfrm>
          <a:prstGeom prst="roundRect">
            <a:avLst>
              <a:gd name="adj" fmla="val 10256"/>
            </a:avLst>
          </a:prstGeom>
          <a:solidFill>
            <a:srgbClr val="C24D4D"/>
          </a:solidFill>
          <a:ln/>
        </p:spPr>
      </p:sp>
      <p:sp>
        <p:nvSpPr>
          <p:cNvPr id="53" name="Text 51"/>
          <p:cNvSpPr txBox="1"/>
          <p:nvPr/>
        </p:nvSpPr>
        <p:spPr>
          <a:xfrm>
            <a:off x="9601200" y="1508760"/>
            <a:ext cx="2002536" cy="713232"/>
          </a:xfrm>
          <a:prstGeom prst="rect">
            <a:avLst/>
          </a:prstGeom>
          <a:noFill/>
          <a:ln/>
        </p:spPr>
        <p:txBody>
          <a:bodyPr wrap="square" lIns="0" tIns="0" rIns="0" bIns="0" rtlCol="0" anchor="ctr"/>
          <a:lstStyle/>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Short Horizon</a:t>
            </a:r>
            <a:endParaRPr lang="en-US" sz="1250" dirty="0"/>
          </a:p>
          <a:p>
            <a:pPr algn="ctr" indent="0" marL="0">
              <a:lnSpc>
                <a:spcPct val="105000"/>
              </a:lnSpc>
              <a:buNone/>
            </a:pPr>
            <a:r>
              <a:rPr lang="en-US" sz="1250" b="1" dirty="0">
                <a:solidFill>
                  <a:srgbClr val="FFFFFF"/>
                </a:solidFill>
                <a:latin typeface="Cambria" pitchFamily="34" charset="0"/>
                <a:ea typeface="Cambria" pitchFamily="34" charset="-122"/>
                <a:cs typeface="Cambria" pitchFamily="34" charset="-120"/>
              </a:rPr>
              <a:t>Trading</a:t>
            </a:r>
            <a:endParaRPr lang="en-US" sz="1250" dirty="0"/>
          </a:p>
        </p:txBody>
      </p:sp>
      <p:sp>
        <p:nvSpPr>
          <p:cNvPr id="54" name="Text 52"/>
          <p:cNvSpPr txBox="1"/>
          <p:nvPr/>
        </p:nvSpPr>
        <p:spPr>
          <a:xfrm>
            <a:off x="9665208" y="2377440"/>
            <a:ext cx="1874520" cy="1554480"/>
          </a:xfrm>
          <a:prstGeom prst="rect">
            <a:avLst/>
          </a:prstGeom>
          <a:noFill/>
          <a:ln/>
        </p:spPr>
        <p:txBody>
          <a:bodyPr wrap="square" lIns="0" tIns="0" rIns="0" bIns="0" rtlCol="0" anchor="t"/>
          <a:lstStyle/>
          <a:p>
            <a:pPr algn="l" indent="0" marL="0">
              <a:lnSpc>
                <a:spcPct val="120000"/>
              </a:lnSpc>
              <a:buNone/>
            </a:pPr>
            <a:r>
              <a:rPr lang="en-US" sz="1100" dirty="0">
                <a:solidFill>
                  <a:srgbClr val="12233B"/>
                </a:solidFill>
                <a:latin typeface="Calibri" pitchFamily="34" charset="0"/>
                <a:ea typeface="Calibri" pitchFamily="34" charset="-122"/>
                <a:cs typeface="Calibri" pitchFamily="34" charset="-120"/>
              </a:rPr>
              <a:t>Ten mechanical trading rules tested on real prices, checked against six regimes to see when they actually work, not just whether.</a:t>
            </a:r>
            <a:endParaRPr lang="en-US" sz="1100" dirty="0"/>
          </a:p>
        </p:txBody>
      </p:sp>
      <p:sp>
        <p:nvSpPr>
          <p:cNvPr id="55" name="Shape 53"/>
          <p:cNvSpPr/>
          <p:nvPr/>
        </p:nvSpPr>
        <p:spPr>
          <a:xfrm>
            <a:off x="9665208" y="4041648"/>
            <a:ext cx="1874520" cy="0"/>
          </a:xfrm>
          <a:prstGeom prst="line">
            <a:avLst/>
          </a:prstGeom>
          <a:noFill/>
          <a:ln w="9525">
            <a:solidFill>
              <a:srgbClr val="C24D4D"/>
            </a:solidFill>
            <a:prstDash val="solid"/>
          </a:ln>
        </p:spPr>
      </p:sp>
      <p:sp>
        <p:nvSpPr>
          <p:cNvPr id="56" name="Text 54"/>
          <p:cNvSpPr txBox="1"/>
          <p:nvPr/>
        </p:nvSpPr>
        <p:spPr>
          <a:xfrm>
            <a:off x="9665208" y="4133088"/>
            <a:ext cx="1874520" cy="502920"/>
          </a:xfrm>
          <a:prstGeom prst="rect">
            <a:avLst/>
          </a:prstGeom>
          <a:noFill/>
          <a:ln/>
        </p:spPr>
        <p:txBody>
          <a:bodyPr wrap="square" lIns="0" tIns="0" rIns="0" bIns="0" rtlCol="0" anchor="t"/>
          <a:lstStyle/>
          <a:p>
            <a:pPr algn="l" indent="0" marL="0">
              <a:lnSpc>
                <a:spcPct val="115000"/>
              </a:lnSpc>
              <a:buNone/>
            </a:pPr>
            <a:r>
              <a:rPr lang="en-US" sz="1000" i="1" dirty="0">
                <a:solidFill>
                  <a:srgbClr val="5A6675"/>
                </a:solidFill>
                <a:latin typeface="Calibri" pitchFamily="34" charset="0"/>
                <a:ea typeface="Calibri" pitchFamily="34" charset="-122"/>
                <a:cs typeface="Calibri" pitchFamily="34" charset="-120"/>
              </a:rPr>
              <a:t>Proof an edge holds up, not just a good-looking backtest.</a:t>
            </a:r>
            <a:endParaRPr lang="en-US" sz="1000" dirty="0"/>
          </a:p>
        </p:txBody>
      </p:sp>
      <p:sp>
        <p:nvSpPr>
          <p:cNvPr id="57" name="Text 55"/>
          <p:cNvSpPr txBox="1"/>
          <p:nvPr/>
        </p:nvSpPr>
        <p:spPr>
          <a:xfrm>
            <a:off x="9665208" y="4681728"/>
            <a:ext cx="1874520" cy="201168"/>
          </a:xfrm>
          <a:prstGeom prst="rect">
            <a:avLst/>
          </a:prstGeom>
          <a:noFill/>
          <a:ln/>
        </p:spPr>
        <p:txBody>
          <a:bodyPr wrap="square" lIns="0" tIns="0" rIns="0" bIns="0" rtlCol="0" anchor="ctr"/>
          <a:lstStyle/>
          <a:p>
            <a:pPr indent="0" marL="0">
              <a:buNone/>
            </a:pPr>
            <a:r>
              <a:rPr lang="en-US" sz="900" b="1" spc="100" kern="0" dirty="0">
                <a:solidFill>
                  <a:srgbClr val="5A6675"/>
                </a:solidFill>
                <a:latin typeface="Calibri" pitchFamily="34" charset="0"/>
                <a:ea typeface="Calibri" pitchFamily="34" charset="-122"/>
                <a:cs typeface="Calibri" pitchFamily="34" charset="-120"/>
              </a:rPr>
              <a:t>AT A GLANCE</a:t>
            </a:r>
            <a:endParaRPr lang="en-US" sz="900" dirty="0"/>
          </a:p>
        </p:txBody>
      </p:sp>
      <p:sp>
        <p:nvSpPr>
          <p:cNvPr id="58" name="Shape 56"/>
          <p:cNvSpPr/>
          <p:nvPr/>
        </p:nvSpPr>
        <p:spPr>
          <a:xfrm>
            <a:off x="9665208" y="4937760"/>
            <a:ext cx="1874520" cy="457200"/>
          </a:xfrm>
          <a:prstGeom prst="roundRect">
            <a:avLst>
              <a:gd name="adj" fmla="val 16000"/>
            </a:avLst>
          </a:prstGeom>
          <a:solidFill>
            <a:srgbClr val="FFFFFF"/>
          </a:solidFill>
          <a:ln w="15875">
            <a:solidFill>
              <a:srgbClr val="C24D4D"/>
            </a:solidFill>
            <a:prstDash val="solid"/>
          </a:ln>
        </p:spPr>
      </p:sp>
      <p:sp>
        <p:nvSpPr>
          <p:cNvPr id="59" name="Text 57"/>
          <p:cNvSpPr txBox="1"/>
          <p:nvPr/>
        </p:nvSpPr>
        <p:spPr>
          <a:xfrm>
            <a:off x="9729216" y="4937760"/>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C24D4D"/>
                </a:solidFill>
                <a:latin typeface="Cambria" pitchFamily="34" charset="0"/>
                <a:ea typeface="Cambria" pitchFamily="34" charset="-122"/>
                <a:cs typeface="Cambria" pitchFamily="34" charset="-120"/>
              </a:rPr>
              <a:t>10 strategies</a:t>
            </a:r>
            <a:endParaRPr lang="en-US" sz="1150" dirty="0"/>
          </a:p>
        </p:txBody>
      </p:sp>
      <p:sp>
        <p:nvSpPr>
          <p:cNvPr id="60" name="Shape 58"/>
          <p:cNvSpPr/>
          <p:nvPr/>
        </p:nvSpPr>
        <p:spPr>
          <a:xfrm>
            <a:off x="9665208" y="5468112"/>
            <a:ext cx="1874520" cy="457200"/>
          </a:xfrm>
          <a:prstGeom prst="roundRect">
            <a:avLst>
              <a:gd name="adj" fmla="val 16000"/>
            </a:avLst>
          </a:prstGeom>
          <a:solidFill>
            <a:srgbClr val="FFFFFF"/>
          </a:solidFill>
          <a:ln w="15875">
            <a:solidFill>
              <a:srgbClr val="C24D4D"/>
            </a:solidFill>
            <a:prstDash val="solid"/>
          </a:ln>
        </p:spPr>
      </p:sp>
      <p:sp>
        <p:nvSpPr>
          <p:cNvPr id="61" name="Text 59"/>
          <p:cNvSpPr txBox="1"/>
          <p:nvPr/>
        </p:nvSpPr>
        <p:spPr>
          <a:xfrm>
            <a:off x="9729216" y="5468112"/>
            <a:ext cx="1746504" cy="457200"/>
          </a:xfrm>
          <a:prstGeom prst="rect">
            <a:avLst/>
          </a:prstGeom>
          <a:noFill/>
          <a:ln/>
        </p:spPr>
        <p:txBody>
          <a:bodyPr wrap="square" lIns="0" tIns="0" rIns="0" bIns="0" rtlCol="0" anchor="ctr"/>
          <a:lstStyle/>
          <a:p>
            <a:pPr algn="ctr" indent="0" marL="0">
              <a:lnSpc>
                <a:spcPct val="100000"/>
              </a:lnSpc>
              <a:buNone/>
            </a:pPr>
            <a:r>
              <a:rPr lang="en-US" sz="1150" b="1" dirty="0">
                <a:solidFill>
                  <a:srgbClr val="C24D4D"/>
                </a:solidFill>
                <a:latin typeface="Cambria" pitchFamily="34" charset="0"/>
                <a:ea typeface="Cambria" pitchFamily="34" charset="-122"/>
                <a:cs typeface="Cambria" pitchFamily="34" charset="-120"/>
              </a:rPr>
              <a:t>Tested across 6 regimes</a:t>
            </a:r>
            <a:endParaRPr lang="en-US" sz="1150" dirty="0"/>
          </a:p>
        </p:txBody>
      </p:sp>
      <p:sp>
        <p:nvSpPr>
          <p:cNvPr id="62" name="Text 60"/>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6</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Product Build — how it was learned to build well</a:t>
            </a:r>
            <a:endParaRPr lang="en-US" sz="2400" dirty="0"/>
          </a:p>
        </p:txBody>
      </p:sp>
      <p:sp>
        <p:nvSpPr>
          <p:cNvPr id="5" name="Shape 3"/>
          <p:cNvSpPr/>
          <p:nvPr/>
        </p:nvSpPr>
        <p:spPr>
          <a:xfrm>
            <a:off x="1298448" y="1024128"/>
            <a:ext cx="10222992" cy="310896"/>
          </a:xfrm>
          <a:prstGeom prst="roundRect">
            <a:avLst>
              <a:gd name="adj" fmla="val 50000"/>
            </a:avLst>
          </a:prstGeom>
          <a:solidFill>
            <a:srgbClr val="B8842A">
              <a:alpha val="12000"/>
            </a:srgbClr>
          </a:solidFill>
          <a:ln w="12700">
            <a:solidFill>
              <a:srgbClr val="B8842A"/>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B8842A"/>
                </a:solidFill>
                <a:latin typeface="Calibri" pitchFamily="34" charset="0"/>
                <a:ea typeface="Calibri" pitchFamily="34" charset="-122"/>
                <a:cs typeface="Calibri" pitchFamily="34" charset="-120"/>
              </a:rPr>
              <a:t>PHASE 2 OF 4 · 2 OF 2 · SCOPE FIRST, COURSEWORK AFTER</a:t>
            </a:r>
            <a:endParaRPr lang="en-US" sz="1150" dirty="0"/>
          </a:p>
        </p:txBody>
      </p:sp>
      <p:sp>
        <p:nvSpPr>
          <p:cNvPr id="7" name="Text 5"/>
          <p:cNvSpPr txBox="1"/>
          <p:nvPr/>
        </p:nvSpPr>
        <p:spPr>
          <a:xfrm>
            <a:off x="640080" y="1417320"/>
            <a:ext cx="10908792" cy="685800"/>
          </a:xfrm>
          <a:prstGeom prst="rect">
            <a:avLst/>
          </a:prstGeom>
          <a:noFill/>
          <a:ln/>
        </p:spPr>
        <p:txBody>
          <a:bodyPr wrap="square" lIns="0" tIns="0" rIns="0" bIns="0" rtlCol="0" anchor="ctr"/>
          <a:lstStyle/>
          <a:p>
            <a:pPr indent="0" marL="0">
              <a:lnSpc>
                <a:spcPct val="122000"/>
              </a:lnSpc>
              <a:buNone/>
            </a:pPr>
            <a:r>
              <a:rPr lang="en-US" sz="1350" dirty="0">
                <a:solidFill>
                  <a:srgbClr val="12233B"/>
                </a:solidFill>
                <a:latin typeface="Calibri" pitchFamily="34" charset="0"/>
                <a:ea typeface="Calibri" pitchFamily="34" charset="-122"/>
                <a:cs typeface="Calibri" pitchFamily="34" charset="-120"/>
              </a:rPr>
              <a:t>Every module started as a product decision made first, from the research in Phase 1. The coursework and certifications below were taken afterward, specifically to learn how to build that decision well, not the other way around.</a:t>
            </a:r>
            <a:endParaRPr lang="en-US" sz="1350" dirty="0"/>
          </a:p>
        </p:txBody>
      </p:sp>
      <p:sp>
        <p:nvSpPr>
          <p:cNvPr id="8" name="Shape 6"/>
          <p:cNvSpPr/>
          <p:nvPr/>
        </p:nvSpPr>
        <p:spPr>
          <a:xfrm>
            <a:off x="640080" y="2385670"/>
            <a:ext cx="347472" cy="347472"/>
          </a:xfrm>
          <a:prstGeom prst="ellipse">
            <a:avLst/>
          </a:prstGeom>
          <a:solidFill>
            <a:srgbClr val="2F6FED"/>
          </a:solidFill>
          <a:ln/>
        </p:spPr>
      </p:sp>
      <p:sp>
        <p:nvSpPr>
          <p:cNvPr id="9" name="Text 7"/>
          <p:cNvSpPr txBox="1"/>
          <p:nvPr/>
        </p:nvSpPr>
        <p:spPr>
          <a:xfrm>
            <a:off x="640080" y="2385670"/>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a:t>
            </a:r>
            <a:endParaRPr lang="en-US" sz="1200" dirty="0"/>
          </a:p>
        </p:txBody>
      </p:sp>
      <p:sp>
        <p:nvSpPr>
          <p:cNvPr id="10" name="Text 8"/>
          <p:cNvSpPr txBox="1"/>
          <p:nvPr/>
        </p:nvSpPr>
        <p:spPr>
          <a:xfrm>
            <a:off x="1133856" y="2240280"/>
            <a:ext cx="10415016" cy="35742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Factor Strategy</a:t>
            </a:r>
            <a:endParaRPr lang="en-US" sz="1300" dirty="0"/>
          </a:p>
        </p:txBody>
      </p:sp>
      <p:sp>
        <p:nvSpPr>
          <p:cNvPr id="11" name="Text 9"/>
          <p:cNvSpPr txBox="1"/>
          <p:nvPr/>
        </p:nvSpPr>
        <p:spPr>
          <a:xfrm>
            <a:off x="1133856" y="2597701"/>
            <a:ext cx="10415016" cy="280831"/>
          </a:xfrm>
          <a:prstGeom prst="rect">
            <a:avLst/>
          </a:prstGeom>
          <a:noFill/>
          <a:ln/>
        </p:spPr>
        <p:txBody>
          <a:bodyPr wrap="square" lIns="0" tIns="0" rIns="0" bIns="0" rtlCol="0" anchor="t"/>
          <a:lstStyle/>
          <a:p>
            <a:pPr algn="l" indent="0" marL="0">
              <a:lnSpc>
                <a:spcPct val="105000"/>
              </a:lnSpc>
              <a:buNone/>
            </a:pPr>
            <a:r>
              <a:rPr lang="en-US" sz="1130" dirty="0">
                <a:solidFill>
                  <a:srgbClr val="5A6675"/>
                </a:solidFill>
                <a:latin typeface="Calibri" pitchFamily="34" charset="0"/>
                <a:ea typeface="Calibri" pitchFamily="34" charset="-122"/>
                <a:cs typeface="Calibri" pitchFamily="34" charset="-120"/>
              </a:rPr>
              <a:t>Quant investing &amp; feature engineering for trading, plus a Georgetown regression course for combining multiple ratios into one ranking</a:t>
            </a:r>
            <a:endParaRPr lang="en-US" sz="1130" dirty="0"/>
          </a:p>
        </p:txBody>
      </p:sp>
      <p:sp>
        <p:nvSpPr>
          <p:cNvPr id="12" name="Shape 10"/>
          <p:cNvSpPr/>
          <p:nvPr/>
        </p:nvSpPr>
        <p:spPr>
          <a:xfrm>
            <a:off x="640080" y="3151937"/>
            <a:ext cx="347472" cy="347472"/>
          </a:xfrm>
          <a:prstGeom prst="ellipse">
            <a:avLst/>
          </a:prstGeom>
          <a:solidFill>
            <a:srgbClr val="2BB3A3"/>
          </a:solidFill>
          <a:ln/>
        </p:spPr>
      </p:sp>
      <p:sp>
        <p:nvSpPr>
          <p:cNvPr id="13" name="Text 11"/>
          <p:cNvSpPr txBox="1"/>
          <p:nvPr/>
        </p:nvSpPr>
        <p:spPr>
          <a:xfrm>
            <a:off x="640080" y="3151937"/>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2</a:t>
            </a:r>
            <a:endParaRPr lang="en-US" sz="1200" dirty="0"/>
          </a:p>
        </p:txBody>
      </p:sp>
      <p:sp>
        <p:nvSpPr>
          <p:cNvPr id="14" name="Text 12"/>
          <p:cNvSpPr txBox="1"/>
          <p:nvPr/>
        </p:nvSpPr>
        <p:spPr>
          <a:xfrm>
            <a:off x="1133856" y="3006547"/>
            <a:ext cx="10415016" cy="35742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Portfolio &amp; Risk Management</a:t>
            </a:r>
            <a:endParaRPr lang="en-US" sz="1300" dirty="0"/>
          </a:p>
        </p:txBody>
      </p:sp>
      <p:sp>
        <p:nvSpPr>
          <p:cNvPr id="15" name="Text 13"/>
          <p:cNvSpPr txBox="1"/>
          <p:nvPr/>
        </p:nvSpPr>
        <p:spPr>
          <a:xfrm>
            <a:off x="1133856" y="3363968"/>
            <a:ext cx="10415016" cy="280831"/>
          </a:xfrm>
          <a:prstGeom prst="rect">
            <a:avLst/>
          </a:prstGeom>
          <a:noFill/>
          <a:ln/>
        </p:spPr>
        <p:txBody>
          <a:bodyPr wrap="square" lIns="0" tIns="0" rIns="0" bIns="0" rtlCol="0" anchor="t"/>
          <a:lstStyle/>
          <a:p>
            <a:pPr algn="l" indent="0" marL="0">
              <a:lnSpc>
                <a:spcPct val="105000"/>
              </a:lnSpc>
              <a:buNone/>
            </a:pPr>
            <a:r>
              <a:rPr lang="en-US" sz="1130" dirty="0">
                <a:solidFill>
                  <a:srgbClr val="5A6675"/>
                </a:solidFill>
                <a:latin typeface="Calibri" pitchFamily="34" charset="0"/>
                <a:ea typeface="Calibri" pitchFamily="34" charset="-122"/>
                <a:cs typeface="Calibri" pitchFamily="34" charset="-120"/>
              </a:rPr>
              <a:t>Hierarchical Risk Parity and quantitative portfolio management courses, plus Georgetown Corporate Finance for cost of capital and CAPM</a:t>
            </a:r>
            <a:endParaRPr lang="en-US" sz="1130" dirty="0"/>
          </a:p>
        </p:txBody>
      </p:sp>
      <p:sp>
        <p:nvSpPr>
          <p:cNvPr id="16" name="Shape 14"/>
          <p:cNvSpPr/>
          <p:nvPr/>
        </p:nvSpPr>
        <p:spPr>
          <a:xfrm>
            <a:off x="640080" y="3918204"/>
            <a:ext cx="347472" cy="347472"/>
          </a:xfrm>
          <a:prstGeom prst="ellipse">
            <a:avLst/>
          </a:prstGeom>
          <a:solidFill>
            <a:srgbClr val="B8842A"/>
          </a:solidFill>
          <a:ln/>
        </p:spPr>
      </p:sp>
      <p:sp>
        <p:nvSpPr>
          <p:cNvPr id="17" name="Text 15"/>
          <p:cNvSpPr txBox="1"/>
          <p:nvPr/>
        </p:nvSpPr>
        <p:spPr>
          <a:xfrm>
            <a:off x="640080" y="3918204"/>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3</a:t>
            </a:r>
            <a:endParaRPr lang="en-US" sz="1200" dirty="0"/>
          </a:p>
        </p:txBody>
      </p:sp>
      <p:sp>
        <p:nvSpPr>
          <p:cNvPr id="18" name="Text 16"/>
          <p:cNvSpPr txBox="1"/>
          <p:nvPr/>
        </p:nvSpPr>
        <p:spPr>
          <a:xfrm>
            <a:off x="1133856" y="3772814"/>
            <a:ext cx="10415016" cy="35742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Macro Regime (AI/ML)</a:t>
            </a:r>
            <a:endParaRPr lang="en-US" sz="1300" dirty="0"/>
          </a:p>
        </p:txBody>
      </p:sp>
      <p:sp>
        <p:nvSpPr>
          <p:cNvPr id="19" name="Text 17"/>
          <p:cNvSpPr txBox="1"/>
          <p:nvPr/>
        </p:nvSpPr>
        <p:spPr>
          <a:xfrm>
            <a:off x="1133856" y="4130235"/>
            <a:ext cx="10415016" cy="280831"/>
          </a:xfrm>
          <a:prstGeom prst="rect">
            <a:avLst/>
          </a:prstGeom>
          <a:noFill/>
          <a:ln/>
        </p:spPr>
        <p:txBody>
          <a:bodyPr wrap="square" lIns="0" tIns="0" rIns="0" bIns="0" rtlCol="0" anchor="t"/>
          <a:lstStyle/>
          <a:p>
            <a:pPr algn="l" indent="0" marL="0">
              <a:lnSpc>
                <a:spcPct val="105000"/>
              </a:lnSpc>
              <a:buNone/>
            </a:pPr>
            <a:r>
              <a:rPr lang="en-US" sz="1130" dirty="0">
                <a:solidFill>
                  <a:srgbClr val="5A6675"/>
                </a:solidFill>
                <a:latin typeface="Calibri" pitchFamily="34" charset="0"/>
                <a:ea typeface="Calibri" pitchFamily="34" charset="-122"/>
                <a:cs typeface="Calibri" pitchFamily="34" charset="-120"/>
              </a:rPr>
              <a:t>The nearest formal course stopped at basic clustering; the AI/machine-learning model actually used, a Hidden Markov Model, was learned independently, starting on YouTube</a:t>
            </a:r>
            <a:endParaRPr lang="en-US" sz="1130" dirty="0"/>
          </a:p>
        </p:txBody>
      </p:sp>
      <p:sp>
        <p:nvSpPr>
          <p:cNvPr id="20" name="Shape 18"/>
          <p:cNvSpPr/>
          <p:nvPr/>
        </p:nvSpPr>
        <p:spPr>
          <a:xfrm>
            <a:off x="640080" y="4684471"/>
            <a:ext cx="347472" cy="347472"/>
          </a:xfrm>
          <a:prstGeom prst="ellipse">
            <a:avLst/>
          </a:prstGeom>
          <a:solidFill>
            <a:srgbClr val="7C5CFF"/>
          </a:solidFill>
          <a:ln/>
        </p:spPr>
      </p:sp>
      <p:sp>
        <p:nvSpPr>
          <p:cNvPr id="21" name="Text 19"/>
          <p:cNvSpPr txBox="1"/>
          <p:nvPr/>
        </p:nvSpPr>
        <p:spPr>
          <a:xfrm>
            <a:off x="640080" y="4684471"/>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4</a:t>
            </a:r>
            <a:endParaRPr lang="en-US" sz="1200" dirty="0"/>
          </a:p>
        </p:txBody>
      </p:sp>
      <p:sp>
        <p:nvSpPr>
          <p:cNvPr id="22" name="Text 20"/>
          <p:cNvSpPr txBox="1"/>
          <p:nvPr/>
        </p:nvSpPr>
        <p:spPr>
          <a:xfrm>
            <a:off x="1133856" y="4539082"/>
            <a:ext cx="10415016" cy="35742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Long Term Valuation</a:t>
            </a:r>
            <a:endParaRPr lang="en-US" sz="1300" dirty="0"/>
          </a:p>
        </p:txBody>
      </p:sp>
      <p:sp>
        <p:nvSpPr>
          <p:cNvPr id="23" name="Text 21"/>
          <p:cNvSpPr txBox="1"/>
          <p:nvPr/>
        </p:nvSpPr>
        <p:spPr>
          <a:xfrm>
            <a:off x="1133856" y="4896502"/>
            <a:ext cx="10415016" cy="280831"/>
          </a:xfrm>
          <a:prstGeom prst="rect">
            <a:avLst/>
          </a:prstGeom>
          <a:noFill/>
          <a:ln/>
        </p:spPr>
        <p:txBody>
          <a:bodyPr wrap="square" lIns="0" tIns="0" rIns="0" bIns="0" rtlCol="0" anchor="t"/>
          <a:lstStyle/>
          <a:p>
            <a:pPr algn="l" indent="0" marL="0">
              <a:lnSpc>
                <a:spcPct val="105000"/>
              </a:lnSpc>
              <a:buNone/>
            </a:pPr>
            <a:r>
              <a:rPr lang="en-US" sz="1130" dirty="0">
                <a:solidFill>
                  <a:srgbClr val="5A6675"/>
                </a:solidFill>
                <a:latin typeface="Calibri" pitchFamily="34" charset="0"/>
                <a:ea typeface="Calibri" pitchFamily="34" charset="-122"/>
                <a:cs typeface="Calibri" pitchFamily="34" charset="-120"/>
              </a:rPr>
              <a:t>Georgetown's Valuation, Corporate Finance, Financial Modeling, and Applied Value Investing courses, each mapped to one step of the five</a:t>
            </a:r>
            <a:endParaRPr lang="en-US" sz="1130" dirty="0"/>
          </a:p>
        </p:txBody>
      </p:sp>
      <p:sp>
        <p:nvSpPr>
          <p:cNvPr id="24" name="Shape 22"/>
          <p:cNvSpPr/>
          <p:nvPr/>
        </p:nvSpPr>
        <p:spPr>
          <a:xfrm>
            <a:off x="640080" y="5450738"/>
            <a:ext cx="347472" cy="347472"/>
          </a:xfrm>
          <a:prstGeom prst="ellipse">
            <a:avLst/>
          </a:prstGeom>
          <a:solidFill>
            <a:srgbClr val="C24D4D"/>
          </a:solidFill>
          <a:ln/>
        </p:spPr>
      </p:sp>
      <p:sp>
        <p:nvSpPr>
          <p:cNvPr id="25" name="Text 23"/>
          <p:cNvSpPr txBox="1"/>
          <p:nvPr/>
        </p:nvSpPr>
        <p:spPr>
          <a:xfrm>
            <a:off x="640080" y="5450738"/>
            <a:ext cx="347472" cy="34747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5</a:t>
            </a:r>
            <a:endParaRPr lang="en-US" sz="1200" dirty="0"/>
          </a:p>
        </p:txBody>
      </p:sp>
      <p:sp>
        <p:nvSpPr>
          <p:cNvPr id="26" name="Text 24"/>
          <p:cNvSpPr txBox="1"/>
          <p:nvPr/>
        </p:nvSpPr>
        <p:spPr>
          <a:xfrm>
            <a:off x="1133856" y="5305349"/>
            <a:ext cx="10415016" cy="357421"/>
          </a:xfrm>
          <a:prstGeom prst="rect">
            <a:avLst/>
          </a:prstGeom>
          <a:noFill/>
          <a:ln/>
        </p:spPr>
        <p:txBody>
          <a:bodyPr wrap="square" lIns="0" tIns="0" rIns="0" bIns="0" rtlCol="0" anchor="b"/>
          <a:lstStyle/>
          <a:p>
            <a:pPr algn="l" indent="0" marL="0">
              <a:lnSpc>
                <a:spcPct val="105000"/>
              </a:lnSpc>
              <a:buNone/>
            </a:pPr>
            <a:r>
              <a:rPr lang="en-US" sz="1300" b="1" dirty="0">
                <a:solidFill>
                  <a:srgbClr val="12233B"/>
                </a:solidFill>
                <a:latin typeface="Calibri" pitchFamily="34" charset="0"/>
                <a:ea typeface="Calibri" pitchFamily="34" charset="-122"/>
                <a:cs typeface="Calibri" pitchFamily="34" charset="-120"/>
              </a:rPr>
              <a:t>Short Horizon Trading</a:t>
            </a:r>
            <a:endParaRPr lang="en-US" sz="1300" dirty="0"/>
          </a:p>
        </p:txBody>
      </p:sp>
      <p:sp>
        <p:nvSpPr>
          <p:cNvPr id="27" name="Text 25"/>
          <p:cNvSpPr txBox="1"/>
          <p:nvPr/>
        </p:nvSpPr>
        <p:spPr>
          <a:xfrm>
            <a:off x="1133856" y="5662769"/>
            <a:ext cx="10415016" cy="280831"/>
          </a:xfrm>
          <a:prstGeom prst="rect">
            <a:avLst/>
          </a:prstGeom>
          <a:noFill/>
          <a:ln/>
        </p:spPr>
        <p:txBody>
          <a:bodyPr wrap="square" lIns="0" tIns="0" rIns="0" bIns="0" rtlCol="0" anchor="t"/>
          <a:lstStyle/>
          <a:p>
            <a:pPr algn="l" indent="0" marL="0">
              <a:lnSpc>
                <a:spcPct val="105000"/>
              </a:lnSpc>
              <a:buNone/>
            </a:pPr>
            <a:r>
              <a:rPr lang="en-US" sz="1130" dirty="0">
                <a:solidFill>
                  <a:srgbClr val="5A6675"/>
                </a:solidFill>
                <a:latin typeface="Calibri" pitchFamily="34" charset="0"/>
                <a:ea typeface="Calibri" pitchFamily="34" charset="-122"/>
                <a:cs typeface="Calibri" pitchFamily="34" charset="-120"/>
              </a:rPr>
              <a:t>One course per strategy category needed: algorithmic, day trading, event driven, and volatility, plus a shared backtesting-engine course</a:t>
            </a:r>
            <a:endParaRPr lang="en-US" sz="1130" dirty="0"/>
          </a:p>
        </p:txBody>
      </p:sp>
      <p:sp>
        <p:nvSpPr>
          <p:cNvPr id="28" name="Text 26"/>
          <p:cNvSpPr txBox="1"/>
          <p:nvPr/>
        </p:nvSpPr>
        <p:spPr>
          <a:xfrm>
            <a:off x="640080" y="6035040"/>
            <a:ext cx="10908792" cy="320040"/>
          </a:xfrm>
          <a:prstGeom prst="rect">
            <a:avLst/>
          </a:prstGeom>
          <a:noFill/>
          <a:ln/>
        </p:spPr>
        <p:txBody>
          <a:bodyPr wrap="square" lIns="0" tIns="0" rIns="0" bIns="0" rtlCol="0" anchor="ctr"/>
          <a:lstStyle/>
          <a:p>
            <a:pPr indent="0" marL="0">
              <a:buNone/>
            </a:pPr>
            <a:r>
              <a:rPr lang="en-US" sz="1150" i="1" dirty="0">
                <a:solidFill>
                  <a:srgbClr val="5A6675"/>
                </a:solidFill>
                <a:latin typeface="Calibri" pitchFamily="34" charset="0"/>
                <a:ea typeface="Calibri" pitchFamily="34" charset="-122"/>
                <a:cs typeface="Calibri" pitchFamily="34" charset="-120"/>
              </a:rPr>
              <a:t>Two courses sit underneath all five: Linear Algebra &amp; Calculus, and Georgetown Managerial Statistics.</a:t>
            </a:r>
            <a:endParaRPr lang="en-US" sz="1150" dirty="0"/>
          </a:p>
        </p:txBody>
      </p:sp>
      <p:sp>
        <p:nvSpPr>
          <p:cNvPr id="29" name="Text 27"/>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7</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System Design — from five islands to one platform</a:t>
            </a:r>
            <a:endParaRPr lang="en-US" sz="2400" dirty="0"/>
          </a:p>
        </p:txBody>
      </p:sp>
      <p:sp>
        <p:nvSpPr>
          <p:cNvPr id="5" name="Shape 3"/>
          <p:cNvSpPr/>
          <p:nvPr/>
        </p:nvSpPr>
        <p:spPr>
          <a:xfrm>
            <a:off x="1298448" y="1024128"/>
            <a:ext cx="10222992" cy="310896"/>
          </a:xfrm>
          <a:prstGeom prst="roundRect">
            <a:avLst>
              <a:gd name="adj" fmla="val 50000"/>
            </a:avLst>
          </a:prstGeom>
          <a:solidFill>
            <a:srgbClr val="2F6FED">
              <a:alpha val="12000"/>
            </a:srgbClr>
          </a:solidFill>
          <a:ln w="12700">
            <a:solidFill>
              <a:srgbClr val="2F6FED"/>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2F6FED"/>
                </a:solidFill>
                <a:latin typeface="Calibri" pitchFamily="34" charset="0"/>
                <a:ea typeface="Calibri" pitchFamily="34" charset="-122"/>
                <a:cs typeface="Calibri" pitchFamily="34" charset="-120"/>
              </a:rPr>
              <a:t>PHASE 3 OF 4 · 1 OF 2 · ARCHITECTURE, BEFORE AND AFTER</a:t>
            </a:r>
            <a:endParaRPr lang="en-US" sz="1150" dirty="0"/>
          </a:p>
        </p:txBody>
      </p:sp>
      <p:pic>
        <p:nvPicPr>
          <p:cNvPr id="7" name="Image 0" descr="/sessions/laughing-zealous-bell/mnt/outputs/arch_opt_pdf/flowcharts/arch_before.png">    </p:cNvPr>
          <p:cNvPicPr>
            <a:picLocks noChangeAspect="1"/>
          </p:cNvPicPr>
          <p:nvPr/>
        </p:nvPicPr>
        <p:blipFill>
          <a:blip r:embed="rId1"/>
          <a:stretch>
            <a:fillRect/>
          </a:stretch>
        </p:blipFill>
        <p:spPr>
          <a:xfrm>
            <a:off x="457200" y="1417320"/>
            <a:ext cx="5074920" cy="4221010"/>
          </a:xfrm>
          <a:prstGeom prst="rect">
            <a:avLst/>
          </a:prstGeom>
        </p:spPr>
      </p:pic>
      <p:pic>
        <p:nvPicPr>
          <p:cNvPr id="8" name="Image 1" descr="/sessions/laughing-zealous-bell/mnt/outputs/arch_opt_pdf/flowcharts/arch_after.png">    </p:cNvPr>
          <p:cNvPicPr>
            <a:picLocks noChangeAspect="1"/>
          </p:cNvPicPr>
          <p:nvPr/>
        </p:nvPicPr>
        <p:blipFill>
          <a:blip r:embed="rId2"/>
          <a:stretch>
            <a:fillRect/>
          </a:stretch>
        </p:blipFill>
        <p:spPr>
          <a:xfrm>
            <a:off x="5806440" y="1417320"/>
            <a:ext cx="5074920" cy="4221010"/>
          </a:xfrm>
          <a:prstGeom prst="rect">
            <a:avLst/>
          </a:prstGeom>
        </p:spPr>
      </p:pic>
      <p:sp>
        <p:nvSpPr>
          <p:cNvPr id="9" name="Text 5"/>
          <p:cNvSpPr txBox="1"/>
          <p:nvPr/>
        </p:nvSpPr>
        <p:spPr>
          <a:xfrm>
            <a:off x="457200" y="5532120"/>
            <a:ext cx="5074920" cy="292608"/>
          </a:xfrm>
          <a:prstGeom prst="rect">
            <a:avLst/>
          </a:prstGeom>
          <a:noFill/>
          <a:ln/>
        </p:spPr>
        <p:txBody>
          <a:bodyPr wrap="square" lIns="0" tIns="0" rIns="0" bIns="0" rtlCol="0" anchor="ctr"/>
          <a:lstStyle/>
          <a:p>
            <a:pPr algn="ctr" indent="0" marL="0">
              <a:buNone/>
            </a:pPr>
            <a:r>
              <a:rPr lang="en-US" sz="1150" b="1" dirty="0">
                <a:solidFill>
                  <a:srgbClr val="C24D4D"/>
                </a:solidFill>
                <a:latin typeface="Calibri" pitchFamily="34" charset="0"/>
                <a:ea typeface="Calibri" pitchFamily="34" charset="-122"/>
                <a:cs typeface="Calibri" pitchFamily="34" charset="-120"/>
              </a:rPr>
              <a:t>BEFORE · five isolated modules, no shared layer</a:t>
            </a:r>
            <a:endParaRPr lang="en-US" sz="1150" dirty="0"/>
          </a:p>
        </p:txBody>
      </p:sp>
      <p:sp>
        <p:nvSpPr>
          <p:cNvPr id="10" name="Text 6"/>
          <p:cNvSpPr txBox="1"/>
          <p:nvPr/>
        </p:nvSpPr>
        <p:spPr>
          <a:xfrm>
            <a:off x="5806440" y="5532120"/>
            <a:ext cx="5074920" cy="292608"/>
          </a:xfrm>
          <a:prstGeom prst="rect">
            <a:avLst/>
          </a:prstGeom>
          <a:noFill/>
          <a:ln/>
        </p:spPr>
        <p:txBody>
          <a:bodyPr wrap="square" lIns="0" tIns="0" rIns="0" bIns="0" rtlCol="0" anchor="ctr"/>
          <a:lstStyle/>
          <a:p>
            <a:pPr algn="ctr" indent="0" marL="0">
              <a:buNone/>
            </a:pPr>
            <a:r>
              <a:rPr lang="en-US" sz="1150" b="1" dirty="0">
                <a:solidFill>
                  <a:srgbClr val="1F8A5F"/>
                </a:solidFill>
                <a:latin typeface="Calibri" pitchFamily="34" charset="0"/>
                <a:ea typeface="Calibri" pitchFamily="34" charset="-122"/>
                <a:cs typeface="Calibri" pitchFamily="34" charset="-120"/>
              </a:rPr>
              <a:t>AFTER · one gateway, shared layer, live links</a:t>
            </a:r>
            <a:endParaRPr lang="en-US" sz="1150" dirty="0"/>
          </a:p>
        </p:txBody>
      </p:sp>
      <p:sp>
        <p:nvSpPr>
          <p:cNvPr id="11" name="Text 7"/>
          <p:cNvSpPr txBox="1"/>
          <p:nvPr/>
        </p:nvSpPr>
        <p:spPr>
          <a:xfrm>
            <a:off x="457200" y="5943600"/>
            <a:ext cx="11155680" cy="548640"/>
          </a:xfrm>
          <a:prstGeom prst="rect">
            <a:avLst/>
          </a:prstGeom>
          <a:noFill/>
          <a:ln/>
        </p:spPr>
        <p:txBody>
          <a:bodyPr wrap="square" lIns="0" tIns="0" rIns="0" bIns="0" rtlCol="0" anchor="ctr"/>
          <a:lstStyle/>
          <a:p>
            <a:pPr algn="ctr" indent="0" marL="0">
              <a:lnSpc>
                <a:spcPct val="115000"/>
              </a:lnSpc>
              <a:buNone/>
            </a:pPr>
            <a:r>
              <a:rPr lang="en-US" sz="1200" i="1" dirty="0">
                <a:solidFill>
                  <a:srgbClr val="5A6675"/>
                </a:solidFill>
                <a:latin typeface="Calibri" pitchFamily="34" charset="0"/>
                <a:ea typeface="Calibri" pitchFamily="34" charset="-122"/>
                <a:cs typeface="Calibri" pitchFamily="34" charset="-120"/>
              </a:rPr>
              <a:t>Fourteen separately-started servers with no shared cache or link between them became one gateway in front of all five modules, a shared backend layer, and live AI/ML regime and scoring APIs in place of stale local copies and UI-only links.</a:t>
            </a:r>
            <a:endParaRPr lang="en-US" sz="1200" dirty="0"/>
          </a:p>
        </p:txBody>
      </p:sp>
      <p:sp>
        <p:nvSpPr>
          <p:cNvPr id="12" name="Text 8"/>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8</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System Design — four modules, measured end to end</a:t>
            </a:r>
            <a:endParaRPr lang="en-US" sz="2400" dirty="0"/>
          </a:p>
        </p:txBody>
      </p:sp>
      <p:sp>
        <p:nvSpPr>
          <p:cNvPr id="5" name="Shape 3"/>
          <p:cNvSpPr/>
          <p:nvPr/>
        </p:nvSpPr>
        <p:spPr>
          <a:xfrm>
            <a:off x="1298448" y="1024128"/>
            <a:ext cx="10222992" cy="310896"/>
          </a:xfrm>
          <a:prstGeom prst="roundRect">
            <a:avLst>
              <a:gd name="adj" fmla="val 50000"/>
            </a:avLst>
          </a:prstGeom>
          <a:solidFill>
            <a:srgbClr val="2F6FED">
              <a:alpha val="12000"/>
            </a:srgbClr>
          </a:solidFill>
          <a:ln w="12700">
            <a:solidFill>
              <a:srgbClr val="2F6FED"/>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2F6FED"/>
                </a:solidFill>
                <a:latin typeface="Calibri" pitchFamily="34" charset="0"/>
                <a:ea typeface="Calibri" pitchFamily="34" charset="-122"/>
                <a:cs typeface="Calibri" pitchFamily="34" charset="-120"/>
              </a:rPr>
              <a:t>PHASE 3 OF 4 · 2 OF 2 · BUILT ON TOP OF THE SHARED LAYER</a:t>
            </a:r>
            <a:endParaRPr lang="en-US" sz="11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463040"/>
          <a:ext cx="10908792" cy="914400"/>
        </p:xfrm>
        <a:graphic>
          <a:graphicData uri="http://schemas.openxmlformats.org/drawingml/2006/table">
            <a:tbl>
              <a:tblPr/>
              <a:tblGrid>
                <a:gridCol w="2331720"/>
                <a:gridCol w="1783080"/>
                <a:gridCol w="1783080"/>
                <a:gridCol w="5010912"/>
              </a:tblGrid>
              <a:tr h="0">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Module</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12233B"/>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Before</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12233B"/>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After</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12233B"/>
                    </a:solidFill>
                  </a:tcPr>
                </a:tc>
                <a:tc>
                  <a:txBody>
                    <a:bodyPr/>
                    <a:lstStyle/>
                    <a:p>
                      <a:pPr algn="l" indent="0" marL="0">
                        <a:buNone/>
                      </a:pPr>
                      <a:r>
                        <a:rPr lang="en-US" sz="1150" b="1" dirty="0">
                          <a:solidFill>
                            <a:srgbClr val="FFFFFF"/>
                          </a:solidFill>
                          <a:latin typeface="Calibri" pitchFamily="34" charset="0"/>
                          <a:ea typeface="Calibri" pitchFamily="34" charset="-122"/>
                          <a:cs typeface="Calibri" pitchFamily="34" charset="-120"/>
                        </a:rPr>
                        <a:t>Stages of change</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12233B"/>
                    </a:solidFill>
                  </a:tcPr>
                </a:tc>
              </a:tr>
              <a:tr h="0">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Factor Strategy</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1,107ms cold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~8.6ms cold &amp; warm</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6: instant lookup, parse once, vectorize, cache fixed history, persist the index, warm everything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r>
              <a:tr h="0">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Portfolio Management</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1,362ms cold avg</a:t>
                      </a:r>
                      <a:endParaRPr lang="en-US" sz="1150" dirty="0">
                        <a:latin typeface="Calibri" charset="0"/>
                        <a:ea typeface="Calibri" charset="0"/>
                        <a:cs typeface="Calibri" charset="0"/>
                      </a:endParaRPr>
                    </a:p>
                    <a:p>
                      <a:pPr algn="l" indent="0" marL="0">
                        <a:buNone/>
                      </a:pPr>
                      <a:r>
                        <a:rPr lang="en-US" sz="1150" dirty="0">
                          <a:solidFill>
                            <a:srgbClr val="12233B"/>
                          </a:solidFill>
                          <a:latin typeface="Calibri" pitchFamily="34" charset="0"/>
                          <a:ea typeface="Calibri" pitchFamily="34" charset="-122"/>
                          <a:cs typeface="Calibri" pitchFamily="34" charset="-120"/>
                        </a:rPr>
                        <a:t>1,236ms warm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1,005ms cold avg</a:t>
                      </a:r>
                      <a:endParaRPr lang="en-US" sz="1150" dirty="0">
                        <a:latin typeface="Calibri" charset="0"/>
                        <a:ea typeface="Calibri" charset="0"/>
                        <a:cs typeface="Calibri" charset="0"/>
                      </a:endParaRPr>
                    </a:p>
                    <a:p>
                      <a:pPr algn="l" indent="0" marL="0">
                        <a:buNone/>
                      </a:pPr>
                      <a:r>
                        <a:rPr lang="en-US" sz="1150" dirty="0">
                          <a:solidFill>
                            <a:srgbClr val="12233B"/>
                          </a:solidFill>
                          <a:latin typeface="Calibri" pitchFamily="34" charset="0"/>
                          <a:ea typeface="Calibri" pitchFamily="34" charset="-122"/>
                          <a:cs typeface="Calibri" pitchFamily="34" charset="-120"/>
                        </a:rPr>
                        <a:t>898ms warm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4: warm at startup, parse once, reuse the cluster tree (trade-off disclosed), give the optimizer the exact gradient</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r>
              <a:tr h="0">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Short Horizon Trading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~1,802ms warm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~235ms warm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4: zero-copy index, vectorize the trade sheet, parse once, warm everything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FFFFF"/>
                    </a:solidFill>
                  </a:tcPr>
                </a:tc>
              </a:tr>
              <a:tr h="0">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Long Term Valuation</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~23,059ms cold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~38ms cold avg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c>
                  <a:txBody>
                    <a:bodyPr/>
                    <a:lstStyle/>
                    <a:p>
                      <a:pPr algn="l" indent="0" marL="0">
                        <a:buNone/>
                      </a:pPr>
                      <a:r>
                        <a:rPr lang="en-US" sz="1150" dirty="0">
                          <a:solidFill>
                            <a:srgbClr val="12233B"/>
                          </a:solidFill>
                          <a:latin typeface="Calibri" pitchFamily="34" charset="0"/>
                          <a:ea typeface="Calibri" pitchFamily="34" charset="-122"/>
                          <a:cs typeface="Calibri" pitchFamily="34" charset="-120"/>
                        </a:rPr>
                        <a:t>4: collapse a full scan to a snapshot, chase down a second hidden file, fix “warmed” vs “loaded”, zero-copy index &amp; warm everything</a:t>
                      </a:r>
                      <a:endParaRPr lang="en-US" sz="1150" dirty="0">
                        <a:latin typeface="Calibri" charset="0"/>
                        <a:ea typeface="Calibri" charset="0"/>
                        <a:cs typeface="Calibri" charset="0"/>
                      </a:endParaRPr>
                    </a:p>
                  </a:txBody>
                  <a:tcPr marL="76200" marR="76200" marT="50800" marB="50800" anchor="ctr">
                    <a:lnL w="9525" cap="flat" cmpd="sng" algn="ctr">
                      <a:solidFill>
                        <a:srgbClr val="E3E7ED"/>
                      </a:solidFill>
                      <a:prstDash val="solid"/>
                      <a:round/>
                      <a:headEnd type="none" w="med" len="med"/>
                      <a:tailEnd type="none" w="med" len="med"/>
                    </a:lnL>
                    <a:lnR w="9525" cap="flat" cmpd="sng" algn="ctr">
                      <a:solidFill>
                        <a:srgbClr val="E3E7ED"/>
                      </a:solidFill>
                      <a:prstDash val="solid"/>
                      <a:round/>
                      <a:headEnd type="none" w="med" len="med"/>
                      <a:tailEnd type="none" w="med" len="med"/>
                    </a:lnR>
                    <a:lnT w="9525" cap="flat" cmpd="sng" algn="ctr">
                      <a:solidFill>
                        <a:srgbClr val="E3E7ED"/>
                      </a:solidFill>
                      <a:prstDash val="solid"/>
                      <a:round/>
                      <a:headEnd type="none" w="med" len="med"/>
                      <a:tailEnd type="none" w="med" len="med"/>
                    </a:lnT>
                    <a:lnB w="9525" cap="flat" cmpd="sng" algn="ctr">
                      <a:solidFill>
                        <a:srgbClr val="E3E7ED"/>
                      </a:solidFill>
                      <a:prstDash val="solid"/>
                      <a:round/>
                      <a:headEnd type="none" w="med" len="med"/>
                      <a:tailEnd type="none" w="med" len="med"/>
                    </a:lnB>
                    <a:solidFill>
                      <a:srgbClr val="F4F6F9"/>
                    </a:solidFill>
                  </a:tcPr>
                </a:tc>
              </a:tr>
            </a:tbl>
          </a:graphicData>
        </a:graphic>
      </p:graphicFrame>
      <p:sp>
        <p:nvSpPr>
          <p:cNvPr id="8" name="Text 5"/>
          <p:cNvSpPr txBox="1"/>
          <p:nvPr/>
        </p:nvSpPr>
        <p:spPr>
          <a:xfrm>
            <a:off x="640080" y="5806440"/>
            <a:ext cx="10908792" cy="594360"/>
          </a:xfrm>
          <a:prstGeom prst="rect">
            <a:avLst/>
          </a:prstGeom>
          <a:noFill/>
          <a:ln/>
        </p:spPr>
        <p:txBody>
          <a:bodyPr wrap="square" lIns="0" tIns="0" rIns="0" bIns="0" rtlCol="0" anchor="ctr"/>
          <a:lstStyle/>
          <a:p>
            <a:pPr indent="0" marL="0">
              <a:lnSpc>
                <a:spcPct val="118000"/>
              </a:lnSpc>
              <a:buNone/>
            </a:pPr>
            <a:r>
              <a:rPr lang="en-US" sz="1250" i="1" dirty="0">
                <a:solidFill>
                  <a:srgbClr val="5A6675"/>
                </a:solidFill>
                <a:latin typeface="Calibri" pitchFamily="34" charset="0"/>
                <a:ea typeface="Calibri" pitchFamily="34" charset="-122"/>
                <a:cs typeface="Calibri" pitchFamily="34" charset="-120"/>
              </a:rPr>
              <a:t>The single biggest win: Long Term Valuation's comps page, 28,973ms → 31.31ms cold (about 925x). The one deliberate trade-off — Portfolio Management's HRP cluster reuse — was measured and disclosed, not hidden.</a:t>
            </a:r>
            <a:endParaRPr lang="en-US" sz="1250" dirty="0"/>
          </a:p>
        </p:txBody>
      </p:sp>
      <p:sp>
        <p:nvSpPr>
          <p:cNvPr id="9" name="Text 6"/>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9</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Testing — module by module, then across all of them</a:t>
            </a:r>
            <a:endParaRPr lang="en-US" sz="2400" dirty="0"/>
          </a:p>
        </p:txBody>
      </p:sp>
      <p:sp>
        <p:nvSpPr>
          <p:cNvPr id="5" name="Shape 3"/>
          <p:cNvSpPr/>
          <p:nvPr/>
        </p:nvSpPr>
        <p:spPr>
          <a:xfrm>
            <a:off x="1298448" y="1024128"/>
            <a:ext cx="10222992" cy="310896"/>
          </a:xfrm>
          <a:prstGeom prst="roundRect">
            <a:avLst>
              <a:gd name="adj" fmla="val 50000"/>
            </a:avLst>
          </a:prstGeom>
          <a:solidFill>
            <a:srgbClr val="2BB3A3">
              <a:alpha val="12000"/>
            </a:srgbClr>
          </a:solidFill>
          <a:ln w="12700">
            <a:solidFill>
              <a:srgbClr val="2BB3A3"/>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2BB3A3"/>
                </a:solidFill>
                <a:latin typeface="Calibri" pitchFamily="34" charset="0"/>
                <a:ea typeface="Calibri" pitchFamily="34" charset="-122"/>
                <a:cs typeface="Calibri" pitchFamily="34" charset="-120"/>
              </a:rPr>
              <a:t>PHASE 4 OF 4 · 1 OF 2 · UNIT TESTING, THEN INTEGRATION TESTING</a:t>
            </a:r>
            <a:endParaRPr lang="en-US" sz="1150" dirty="0"/>
          </a:p>
        </p:txBody>
      </p:sp>
      <p:sp>
        <p:nvSpPr>
          <p:cNvPr id="7" name="Text 5"/>
          <p:cNvSpPr txBox="1"/>
          <p:nvPr/>
        </p:nvSpPr>
        <p:spPr>
          <a:xfrm>
            <a:off x="640080" y="1371600"/>
            <a:ext cx="10908792" cy="457200"/>
          </a:xfrm>
          <a:prstGeom prst="rect">
            <a:avLst/>
          </a:prstGeom>
          <a:noFill/>
          <a:ln/>
        </p:spPr>
        <p:txBody>
          <a:bodyPr wrap="square" lIns="0" tIns="0" rIns="0" bIns="0" rtlCol="0" anchor="ctr"/>
          <a:lstStyle/>
          <a:p>
            <a:pPr indent="0" marL="0">
              <a:lnSpc>
                <a:spcPct val="115000"/>
              </a:lnSpc>
              <a:buNone/>
            </a:pPr>
            <a:r>
              <a:rPr lang="en-US" sz="1250" dirty="0">
                <a:solidFill>
                  <a:srgbClr val="12233B"/>
                </a:solidFill>
                <a:latin typeface="Calibri" pitchFamily="34" charset="0"/>
                <a:ea typeface="Calibri" pitchFamily="34" charset="-122"/>
                <a:cs typeface="Calibri" pitchFamily="34" charset="-120"/>
              </a:rPr>
              <a:t>Every module was checked in isolation first, then checked again against every other module it now actually calls — real bugs caught both times, not just theoretical risk.</a:t>
            </a:r>
            <a:endParaRPr lang="en-US" sz="1250" dirty="0"/>
          </a:p>
        </p:txBody>
      </p:sp>
      <p:sp>
        <p:nvSpPr>
          <p:cNvPr id="8" name="Shape 6"/>
          <p:cNvSpPr/>
          <p:nvPr/>
        </p:nvSpPr>
        <p:spPr>
          <a:xfrm>
            <a:off x="502920" y="1920240"/>
            <a:ext cx="5440680" cy="3886200"/>
          </a:xfrm>
          <a:prstGeom prst="roundRect">
            <a:avLst>
              <a:gd name="adj" fmla="val 1882"/>
            </a:avLst>
          </a:prstGeom>
          <a:solidFill>
            <a:srgbClr val="F4F6F9"/>
          </a:solidFill>
          <a:ln/>
        </p:spPr>
      </p:sp>
      <p:sp>
        <p:nvSpPr>
          <p:cNvPr id="9" name="Shape 7"/>
          <p:cNvSpPr/>
          <p:nvPr/>
        </p:nvSpPr>
        <p:spPr>
          <a:xfrm>
            <a:off x="502920" y="1920240"/>
            <a:ext cx="5440680" cy="384048"/>
          </a:xfrm>
          <a:prstGeom prst="roundRect">
            <a:avLst>
              <a:gd name="adj" fmla="val 19048"/>
            </a:avLst>
          </a:prstGeom>
          <a:solidFill>
            <a:srgbClr val="B8842A"/>
          </a:solidFill>
          <a:ln/>
        </p:spPr>
      </p:sp>
      <p:sp>
        <p:nvSpPr>
          <p:cNvPr id="10" name="Text 8"/>
          <p:cNvSpPr txBox="1"/>
          <p:nvPr/>
        </p:nvSpPr>
        <p:spPr>
          <a:xfrm>
            <a:off x="502920" y="1920240"/>
            <a:ext cx="5440680" cy="384048"/>
          </a:xfrm>
          <a:prstGeom prst="rect">
            <a:avLst/>
          </a:prstGeom>
          <a:noFill/>
          <a:ln/>
        </p:spPr>
        <p:txBody>
          <a:bodyPr wrap="square" lIns="0" tIns="0" rIns="0" bIns="0" rtlCol="0" anchor="ctr"/>
          <a:lstStyle/>
          <a:p>
            <a:pPr algn="ctr" indent="0" marL="0">
              <a:buNone/>
            </a:pPr>
            <a:r>
              <a:rPr lang="en-US" sz="1150" b="1" spc="50" kern="0" dirty="0">
                <a:solidFill>
                  <a:srgbClr val="FFFFFF"/>
                </a:solidFill>
                <a:latin typeface="Calibri" pitchFamily="34" charset="0"/>
                <a:ea typeface="Calibri" pitchFamily="34" charset="-122"/>
                <a:cs typeface="Calibri" pitchFamily="34" charset="-120"/>
              </a:rPr>
              <a:t>UNIT TESTING  ·  MODULE BY MODULE</a:t>
            </a:r>
            <a:endParaRPr lang="en-US" sz="1150" dirty="0"/>
          </a:p>
        </p:txBody>
      </p:sp>
      <p:sp>
        <p:nvSpPr>
          <p:cNvPr id="11" name="Shape 9"/>
          <p:cNvSpPr/>
          <p:nvPr/>
        </p:nvSpPr>
        <p:spPr>
          <a:xfrm>
            <a:off x="640080" y="2512314"/>
            <a:ext cx="256032" cy="256032"/>
          </a:xfrm>
          <a:prstGeom prst="ellipse">
            <a:avLst/>
          </a:prstGeom>
          <a:solidFill>
            <a:srgbClr val="7C5CFF"/>
          </a:solidFill>
          <a:ln/>
        </p:spPr>
      </p:sp>
      <p:sp>
        <p:nvSpPr>
          <p:cNvPr id="12" name="Text 10"/>
          <p:cNvSpPr txBox="1"/>
          <p:nvPr/>
        </p:nvSpPr>
        <p:spPr>
          <a:xfrm>
            <a:off x="640080" y="2512314"/>
            <a:ext cx="256032"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a:t>
            </a:r>
            <a:endParaRPr lang="en-US" sz="1200" dirty="0"/>
          </a:p>
        </p:txBody>
      </p:sp>
      <p:sp>
        <p:nvSpPr>
          <p:cNvPr id="13" name="Text 11"/>
          <p:cNvSpPr txBox="1"/>
          <p:nvPr/>
        </p:nvSpPr>
        <p:spPr>
          <a:xfrm>
            <a:off x="1042416" y="2423160"/>
            <a:ext cx="4764024" cy="243230"/>
          </a:xfrm>
          <a:prstGeom prst="rect">
            <a:avLst/>
          </a:prstGeom>
          <a:noFill/>
          <a:ln/>
        </p:spPr>
        <p:txBody>
          <a:bodyPr wrap="square" lIns="0" tIns="0" rIns="0" bIns="0" rtlCol="0" anchor="b"/>
          <a:lstStyle/>
          <a:p>
            <a:pPr algn="l" indent="0" marL="0">
              <a:lnSpc>
                <a:spcPct val="105000"/>
              </a:lnSpc>
              <a:buNone/>
            </a:pPr>
            <a:r>
              <a:rPr lang="en-US" sz="1030" b="1" dirty="0">
                <a:solidFill>
                  <a:srgbClr val="12233B"/>
                </a:solidFill>
                <a:latin typeface="Calibri" pitchFamily="34" charset="0"/>
                <a:ea typeface="Calibri" pitchFamily="34" charset="-122"/>
                <a:cs typeface="Calibri" pitchFamily="34" charset="-120"/>
              </a:rPr>
              <a:t>HMM Macro Regime</a:t>
            </a:r>
            <a:endParaRPr lang="en-US" sz="1030" dirty="0"/>
          </a:p>
        </p:txBody>
      </p:sp>
      <p:sp>
        <p:nvSpPr>
          <p:cNvPr id="14" name="Text 12"/>
          <p:cNvSpPr txBox="1"/>
          <p:nvPr/>
        </p:nvSpPr>
        <p:spPr>
          <a:xfrm>
            <a:off x="1042416" y="2666390"/>
            <a:ext cx="4764024" cy="191110"/>
          </a:xfrm>
          <a:prstGeom prst="rect">
            <a:avLst/>
          </a:prstGeom>
          <a:noFill/>
          <a:ln/>
        </p:spPr>
        <p:txBody>
          <a:bodyPr wrap="square" lIns="0" tIns="0" rIns="0" bIns="0" rtlCol="0" anchor="t"/>
          <a:lstStyle/>
          <a:p>
            <a:pPr algn="l" indent="0" marL="0">
              <a:lnSpc>
                <a:spcPct val="105000"/>
              </a:lnSpc>
              <a:buNone/>
            </a:pPr>
            <a:r>
              <a:rPr lang="en-US" sz="890" dirty="0">
                <a:solidFill>
                  <a:srgbClr val="5A6675"/>
                </a:solidFill>
                <a:latin typeface="Calibri" pitchFamily="34" charset="0"/>
                <a:ea typeface="Calibri" pitchFamily="34" charset="-122"/>
                <a:cs typeface="Calibri" pitchFamily="34" charset="-120"/>
              </a:rPr>
              <a:t>An 18-day “Systemic Crisis” streak was actually an unadjusted stock split, not a real crisis — rebuilt from a clean source.</a:t>
            </a:r>
            <a:endParaRPr lang="en-US" sz="890" dirty="0"/>
          </a:p>
        </p:txBody>
      </p:sp>
      <p:sp>
        <p:nvSpPr>
          <p:cNvPr id="15" name="Shape 13"/>
          <p:cNvSpPr/>
          <p:nvPr/>
        </p:nvSpPr>
        <p:spPr>
          <a:xfrm>
            <a:off x="640080" y="3074670"/>
            <a:ext cx="256032" cy="256032"/>
          </a:xfrm>
          <a:prstGeom prst="ellipse">
            <a:avLst/>
          </a:prstGeom>
          <a:solidFill>
            <a:srgbClr val="12233B"/>
          </a:solidFill>
          <a:ln/>
        </p:spPr>
      </p:sp>
      <p:sp>
        <p:nvSpPr>
          <p:cNvPr id="16" name="Text 14"/>
          <p:cNvSpPr txBox="1"/>
          <p:nvPr/>
        </p:nvSpPr>
        <p:spPr>
          <a:xfrm>
            <a:off x="640080" y="3074670"/>
            <a:ext cx="256032"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2</a:t>
            </a:r>
            <a:endParaRPr lang="en-US" sz="1200" dirty="0"/>
          </a:p>
        </p:txBody>
      </p:sp>
      <p:sp>
        <p:nvSpPr>
          <p:cNvPr id="17" name="Text 15"/>
          <p:cNvSpPr txBox="1"/>
          <p:nvPr/>
        </p:nvSpPr>
        <p:spPr>
          <a:xfrm>
            <a:off x="1042416" y="2985516"/>
            <a:ext cx="4764024" cy="243230"/>
          </a:xfrm>
          <a:prstGeom prst="rect">
            <a:avLst/>
          </a:prstGeom>
          <a:noFill/>
          <a:ln/>
        </p:spPr>
        <p:txBody>
          <a:bodyPr wrap="square" lIns="0" tIns="0" rIns="0" bIns="0" rtlCol="0" anchor="b"/>
          <a:lstStyle/>
          <a:p>
            <a:pPr algn="l" indent="0" marL="0">
              <a:lnSpc>
                <a:spcPct val="105000"/>
              </a:lnSpc>
              <a:buNone/>
            </a:pPr>
            <a:r>
              <a:rPr lang="en-US" sz="1030" b="1" dirty="0">
                <a:solidFill>
                  <a:srgbClr val="12233B"/>
                </a:solidFill>
                <a:latin typeface="Calibri" pitchFamily="34" charset="0"/>
                <a:ea typeface="Calibri" pitchFamily="34" charset="-122"/>
                <a:cs typeface="Calibri" pitchFamily="34" charset="-120"/>
              </a:rPr>
              <a:t>Factor Strategy — short legs</a:t>
            </a:r>
            <a:endParaRPr lang="en-US" sz="1030" dirty="0"/>
          </a:p>
        </p:txBody>
      </p:sp>
      <p:sp>
        <p:nvSpPr>
          <p:cNvPr id="18" name="Text 16"/>
          <p:cNvSpPr txBox="1"/>
          <p:nvPr/>
        </p:nvSpPr>
        <p:spPr>
          <a:xfrm>
            <a:off x="1042416" y="3228746"/>
            <a:ext cx="4764024" cy="191110"/>
          </a:xfrm>
          <a:prstGeom prst="rect">
            <a:avLst/>
          </a:prstGeom>
          <a:noFill/>
          <a:ln/>
        </p:spPr>
        <p:txBody>
          <a:bodyPr wrap="square" lIns="0" tIns="0" rIns="0" bIns="0" rtlCol="0" anchor="t"/>
          <a:lstStyle/>
          <a:p>
            <a:pPr algn="l" indent="0" marL="0">
              <a:lnSpc>
                <a:spcPct val="105000"/>
              </a:lnSpc>
              <a:buNone/>
            </a:pPr>
            <a:r>
              <a:rPr lang="en-US" sz="890" dirty="0">
                <a:solidFill>
                  <a:srgbClr val="5A6675"/>
                </a:solidFill>
                <a:latin typeface="Calibri" pitchFamily="34" charset="0"/>
                <a:ea typeface="Calibri" pitchFamily="34" charset="-122"/>
                <a:cs typeface="Calibri" pitchFamily="34" charset="-120"/>
              </a:rPr>
              <a:t>A short position was never actually short, no sign flip existed — found in Skewness, confirmed in Momentum too.</a:t>
            </a:r>
            <a:endParaRPr lang="en-US" sz="890" dirty="0"/>
          </a:p>
        </p:txBody>
      </p:sp>
      <p:sp>
        <p:nvSpPr>
          <p:cNvPr id="19" name="Shape 17"/>
          <p:cNvSpPr/>
          <p:nvPr/>
        </p:nvSpPr>
        <p:spPr>
          <a:xfrm>
            <a:off x="640080" y="3637026"/>
            <a:ext cx="256032" cy="256032"/>
          </a:xfrm>
          <a:prstGeom prst="ellipse">
            <a:avLst/>
          </a:prstGeom>
          <a:solidFill>
            <a:srgbClr val="12233B"/>
          </a:solidFill>
          <a:ln/>
        </p:spPr>
      </p:sp>
      <p:sp>
        <p:nvSpPr>
          <p:cNvPr id="20" name="Text 18"/>
          <p:cNvSpPr txBox="1"/>
          <p:nvPr/>
        </p:nvSpPr>
        <p:spPr>
          <a:xfrm>
            <a:off x="640080" y="3637026"/>
            <a:ext cx="256032"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3</a:t>
            </a:r>
            <a:endParaRPr lang="en-US" sz="1200" dirty="0"/>
          </a:p>
        </p:txBody>
      </p:sp>
      <p:sp>
        <p:nvSpPr>
          <p:cNvPr id="21" name="Text 19"/>
          <p:cNvSpPr txBox="1"/>
          <p:nvPr/>
        </p:nvSpPr>
        <p:spPr>
          <a:xfrm>
            <a:off x="1042416" y="3547872"/>
            <a:ext cx="4764024" cy="243230"/>
          </a:xfrm>
          <a:prstGeom prst="rect">
            <a:avLst/>
          </a:prstGeom>
          <a:noFill/>
          <a:ln/>
        </p:spPr>
        <p:txBody>
          <a:bodyPr wrap="square" lIns="0" tIns="0" rIns="0" bIns="0" rtlCol="0" anchor="b"/>
          <a:lstStyle/>
          <a:p>
            <a:pPr algn="l" indent="0" marL="0">
              <a:lnSpc>
                <a:spcPct val="105000"/>
              </a:lnSpc>
              <a:buNone/>
            </a:pPr>
            <a:r>
              <a:rPr lang="en-US" sz="1030" b="1" dirty="0">
                <a:solidFill>
                  <a:srgbClr val="12233B"/>
                </a:solidFill>
                <a:latin typeface="Calibri" pitchFamily="34" charset="0"/>
                <a:ea typeface="Calibri" pitchFamily="34" charset="-122"/>
                <a:cs typeface="Calibri" pitchFamily="34" charset="-120"/>
              </a:rPr>
              <a:t>Factor Strategy — annualized return</a:t>
            </a:r>
            <a:endParaRPr lang="en-US" sz="1030" dirty="0"/>
          </a:p>
        </p:txBody>
      </p:sp>
      <p:sp>
        <p:nvSpPr>
          <p:cNvPr id="22" name="Text 20"/>
          <p:cNvSpPr txBox="1"/>
          <p:nvPr/>
        </p:nvSpPr>
        <p:spPr>
          <a:xfrm>
            <a:off x="1042416" y="3791102"/>
            <a:ext cx="4764024" cy="191110"/>
          </a:xfrm>
          <a:prstGeom prst="rect">
            <a:avLst/>
          </a:prstGeom>
          <a:noFill/>
          <a:ln/>
        </p:spPr>
        <p:txBody>
          <a:bodyPr wrap="square" lIns="0" tIns="0" rIns="0" bIns="0" rtlCol="0" anchor="t"/>
          <a:lstStyle/>
          <a:p>
            <a:pPr algn="l" indent="0" marL="0">
              <a:lnSpc>
                <a:spcPct val="105000"/>
              </a:lnSpc>
              <a:buNone/>
            </a:pPr>
            <a:r>
              <a:rPr lang="en-US" sz="890" dirty="0">
                <a:solidFill>
                  <a:srgbClr val="5A6675"/>
                </a:solidFill>
                <a:latin typeface="Calibri" pitchFamily="34" charset="0"/>
                <a:ea typeface="Calibri" pitchFamily="34" charset="-122"/>
                <a:cs typeface="Calibri" pitchFamily="34" charset="-120"/>
              </a:rPr>
              <a:t>The shared formula averaged instead of compounding — fixed platform-wide, all 129 tests re-verified.</a:t>
            </a:r>
            <a:endParaRPr lang="en-US" sz="890" dirty="0"/>
          </a:p>
        </p:txBody>
      </p:sp>
      <p:sp>
        <p:nvSpPr>
          <p:cNvPr id="23" name="Shape 21"/>
          <p:cNvSpPr/>
          <p:nvPr/>
        </p:nvSpPr>
        <p:spPr>
          <a:xfrm>
            <a:off x="640080" y="4199382"/>
            <a:ext cx="256032" cy="256032"/>
          </a:xfrm>
          <a:prstGeom prst="ellipse">
            <a:avLst/>
          </a:prstGeom>
          <a:solidFill>
            <a:srgbClr val="2F6FED"/>
          </a:solidFill>
          <a:ln/>
        </p:spPr>
      </p:sp>
      <p:sp>
        <p:nvSpPr>
          <p:cNvPr id="24" name="Text 22"/>
          <p:cNvSpPr txBox="1"/>
          <p:nvPr/>
        </p:nvSpPr>
        <p:spPr>
          <a:xfrm>
            <a:off x="640080" y="4199382"/>
            <a:ext cx="256032"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4</a:t>
            </a:r>
            <a:endParaRPr lang="en-US" sz="1200" dirty="0"/>
          </a:p>
        </p:txBody>
      </p:sp>
      <p:sp>
        <p:nvSpPr>
          <p:cNvPr id="25" name="Text 23"/>
          <p:cNvSpPr txBox="1"/>
          <p:nvPr/>
        </p:nvSpPr>
        <p:spPr>
          <a:xfrm>
            <a:off x="1042416" y="4110228"/>
            <a:ext cx="4764024" cy="243230"/>
          </a:xfrm>
          <a:prstGeom prst="rect">
            <a:avLst/>
          </a:prstGeom>
          <a:noFill/>
          <a:ln/>
        </p:spPr>
        <p:txBody>
          <a:bodyPr wrap="square" lIns="0" tIns="0" rIns="0" bIns="0" rtlCol="0" anchor="b"/>
          <a:lstStyle/>
          <a:p>
            <a:pPr algn="l" indent="0" marL="0">
              <a:lnSpc>
                <a:spcPct val="105000"/>
              </a:lnSpc>
              <a:buNone/>
            </a:pPr>
            <a:r>
              <a:rPr lang="en-US" sz="1030" b="1" dirty="0">
                <a:solidFill>
                  <a:srgbClr val="12233B"/>
                </a:solidFill>
                <a:latin typeface="Calibri" pitchFamily="34" charset="0"/>
                <a:ea typeface="Calibri" pitchFamily="34" charset="-122"/>
                <a:cs typeface="Calibri" pitchFamily="34" charset="-120"/>
              </a:rPr>
              <a:t>Portfolio Management</a:t>
            </a:r>
            <a:endParaRPr lang="en-US" sz="1030" dirty="0"/>
          </a:p>
        </p:txBody>
      </p:sp>
      <p:sp>
        <p:nvSpPr>
          <p:cNvPr id="26" name="Text 24"/>
          <p:cNvSpPr txBox="1"/>
          <p:nvPr/>
        </p:nvSpPr>
        <p:spPr>
          <a:xfrm>
            <a:off x="1042416" y="4353458"/>
            <a:ext cx="4764024" cy="191110"/>
          </a:xfrm>
          <a:prstGeom prst="rect">
            <a:avLst/>
          </a:prstGeom>
          <a:noFill/>
          <a:ln/>
        </p:spPr>
        <p:txBody>
          <a:bodyPr wrap="square" lIns="0" tIns="0" rIns="0" bIns="0" rtlCol="0" anchor="t"/>
          <a:lstStyle/>
          <a:p>
            <a:pPr algn="l" indent="0" marL="0">
              <a:lnSpc>
                <a:spcPct val="105000"/>
              </a:lnSpc>
              <a:buNone/>
            </a:pPr>
            <a:r>
              <a:rPr lang="en-US" sz="890" dirty="0">
                <a:solidFill>
                  <a:srgbClr val="5A6675"/>
                </a:solidFill>
                <a:latin typeface="Calibri" pitchFamily="34" charset="0"/>
                <a:ea typeface="Calibri" pitchFamily="34" charset="-122"/>
                <a:cs typeface="Calibri" pitchFamily="34" charset="-120"/>
              </a:rPr>
              <a:t>The real worst-ever drawdown was mislabeled by 38 points, a dollar-vs-percent bug shared by all five methods.</a:t>
            </a:r>
            <a:endParaRPr lang="en-US" sz="890" dirty="0"/>
          </a:p>
        </p:txBody>
      </p:sp>
      <p:sp>
        <p:nvSpPr>
          <p:cNvPr id="27" name="Shape 25"/>
          <p:cNvSpPr/>
          <p:nvPr/>
        </p:nvSpPr>
        <p:spPr>
          <a:xfrm>
            <a:off x="640080" y="4761738"/>
            <a:ext cx="256032" cy="256032"/>
          </a:xfrm>
          <a:prstGeom prst="ellipse">
            <a:avLst/>
          </a:prstGeom>
          <a:solidFill>
            <a:srgbClr val="B8842A"/>
          </a:solidFill>
          <a:ln/>
        </p:spPr>
      </p:sp>
      <p:sp>
        <p:nvSpPr>
          <p:cNvPr id="28" name="Text 26"/>
          <p:cNvSpPr txBox="1"/>
          <p:nvPr/>
        </p:nvSpPr>
        <p:spPr>
          <a:xfrm>
            <a:off x="640080" y="4761738"/>
            <a:ext cx="256032"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5</a:t>
            </a:r>
            <a:endParaRPr lang="en-US" sz="1200" dirty="0"/>
          </a:p>
        </p:txBody>
      </p:sp>
      <p:sp>
        <p:nvSpPr>
          <p:cNvPr id="29" name="Text 27"/>
          <p:cNvSpPr txBox="1"/>
          <p:nvPr/>
        </p:nvSpPr>
        <p:spPr>
          <a:xfrm>
            <a:off x="1042416" y="4672584"/>
            <a:ext cx="4764024" cy="243230"/>
          </a:xfrm>
          <a:prstGeom prst="rect">
            <a:avLst/>
          </a:prstGeom>
          <a:noFill/>
          <a:ln/>
        </p:spPr>
        <p:txBody>
          <a:bodyPr wrap="square" lIns="0" tIns="0" rIns="0" bIns="0" rtlCol="0" anchor="b"/>
          <a:lstStyle/>
          <a:p>
            <a:pPr algn="l" indent="0" marL="0">
              <a:lnSpc>
                <a:spcPct val="105000"/>
              </a:lnSpc>
              <a:buNone/>
            </a:pPr>
            <a:r>
              <a:rPr lang="en-US" sz="1030" b="1" dirty="0">
                <a:solidFill>
                  <a:srgbClr val="12233B"/>
                </a:solidFill>
                <a:latin typeface="Calibri" pitchFamily="34" charset="0"/>
                <a:ea typeface="Calibri" pitchFamily="34" charset="-122"/>
                <a:cs typeface="Calibri" pitchFamily="34" charset="-120"/>
              </a:rPr>
              <a:t>Short Horizon Trading</a:t>
            </a:r>
            <a:endParaRPr lang="en-US" sz="1030" dirty="0"/>
          </a:p>
        </p:txBody>
      </p:sp>
      <p:sp>
        <p:nvSpPr>
          <p:cNvPr id="30" name="Text 28"/>
          <p:cNvSpPr txBox="1"/>
          <p:nvPr/>
        </p:nvSpPr>
        <p:spPr>
          <a:xfrm>
            <a:off x="1042416" y="4915814"/>
            <a:ext cx="4764024" cy="191110"/>
          </a:xfrm>
          <a:prstGeom prst="rect">
            <a:avLst/>
          </a:prstGeom>
          <a:noFill/>
          <a:ln/>
        </p:spPr>
        <p:txBody>
          <a:bodyPr wrap="square" lIns="0" tIns="0" rIns="0" bIns="0" rtlCol="0" anchor="t"/>
          <a:lstStyle/>
          <a:p>
            <a:pPr algn="l" indent="0" marL="0">
              <a:lnSpc>
                <a:spcPct val="105000"/>
              </a:lnSpc>
              <a:buNone/>
            </a:pPr>
            <a:r>
              <a:rPr lang="en-US" sz="890" dirty="0">
                <a:solidFill>
                  <a:srgbClr val="5A6675"/>
                </a:solidFill>
                <a:latin typeface="Calibri" pitchFamily="34" charset="0"/>
                <a:ea typeface="Calibri" pitchFamily="34" charset="-122"/>
                <a:cs typeface="Calibri" pitchFamily="34" charset="-120"/>
              </a:rPr>
              <a:t>The SPY+VIXY hedge was quietly 1.5x levered, never divided by the real capital deployed.</a:t>
            </a:r>
            <a:endParaRPr lang="en-US" sz="890" dirty="0"/>
          </a:p>
        </p:txBody>
      </p:sp>
      <p:sp>
        <p:nvSpPr>
          <p:cNvPr id="31" name="Shape 29"/>
          <p:cNvSpPr/>
          <p:nvPr/>
        </p:nvSpPr>
        <p:spPr>
          <a:xfrm>
            <a:off x="640080" y="5324094"/>
            <a:ext cx="256032" cy="256032"/>
          </a:xfrm>
          <a:prstGeom prst="ellipse">
            <a:avLst/>
          </a:prstGeom>
          <a:solidFill>
            <a:srgbClr val="2BB3A3"/>
          </a:solidFill>
          <a:ln/>
        </p:spPr>
      </p:sp>
      <p:sp>
        <p:nvSpPr>
          <p:cNvPr id="32" name="Text 30"/>
          <p:cNvSpPr txBox="1"/>
          <p:nvPr/>
        </p:nvSpPr>
        <p:spPr>
          <a:xfrm>
            <a:off x="640080" y="5324094"/>
            <a:ext cx="256032" cy="256032"/>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6</a:t>
            </a:r>
            <a:endParaRPr lang="en-US" sz="1200" dirty="0"/>
          </a:p>
        </p:txBody>
      </p:sp>
      <p:sp>
        <p:nvSpPr>
          <p:cNvPr id="33" name="Text 31"/>
          <p:cNvSpPr txBox="1"/>
          <p:nvPr/>
        </p:nvSpPr>
        <p:spPr>
          <a:xfrm>
            <a:off x="1042416" y="5234940"/>
            <a:ext cx="4764024" cy="243230"/>
          </a:xfrm>
          <a:prstGeom prst="rect">
            <a:avLst/>
          </a:prstGeom>
          <a:noFill/>
          <a:ln/>
        </p:spPr>
        <p:txBody>
          <a:bodyPr wrap="square" lIns="0" tIns="0" rIns="0" bIns="0" rtlCol="0" anchor="b"/>
          <a:lstStyle/>
          <a:p>
            <a:pPr algn="l" indent="0" marL="0">
              <a:lnSpc>
                <a:spcPct val="105000"/>
              </a:lnSpc>
              <a:buNone/>
            </a:pPr>
            <a:r>
              <a:rPr lang="en-US" sz="1030" b="1" dirty="0">
                <a:solidFill>
                  <a:srgbClr val="12233B"/>
                </a:solidFill>
                <a:latin typeface="Calibri" pitchFamily="34" charset="0"/>
                <a:ea typeface="Calibri" pitchFamily="34" charset="-122"/>
                <a:cs typeface="Calibri" pitchFamily="34" charset="-120"/>
              </a:rPr>
              <a:t>Long Term Valuation</a:t>
            </a:r>
            <a:endParaRPr lang="en-US" sz="1030" dirty="0"/>
          </a:p>
        </p:txBody>
      </p:sp>
      <p:sp>
        <p:nvSpPr>
          <p:cNvPr id="34" name="Text 32"/>
          <p:cNvSpPr txBox="1"/>
          <p:nvPr/>
        </p:nvSpPr>
        <p:spPr>
          <a:xfrm>
            <a:off x="1042416" y="5478170"/>
            <a:ext cx="4764024" cy="191110"/>
          </a:xfrm>
          <a:prstGeom prst="rect">
            <a:avLst/>
          </a:prstGeom>
          <a:noFill/>
          <a:ln/>
        </p:spPr>
        <p:txBody>
          <a:bodyPr wrap="square" lIns="0" tIns="0" rIns="0" bIns="0" rtlCol="0" anchor="t"/>
          <a:lstStyle/>
          <a:p>
            <a:pPr algn="l" indent="0" marL="0">
              <a:lnSpc>
                <a:spcPct val="105000"/>
              </a:lnSpc>
              <a:buNone/>
            </a:pPr>
            <a:r>
              <a:rPr lang="en-US" sz="890" dirty="0">
                <a:solidFill>
                  <a:srgbClr val="5A6675"/>
                </a:solidFill>
                <a:latin typeface="Calibri" pitchFamily="34" charset="0"/>
                <a:ea typeface="Calibri" pitchFamily="34" charset="-122"/>
                <a:cs typeface="Calibri" pitchFamily="34" charset="-120"/>
              </a:rPr>
              <a:t>36.5% of the ticker universe had no usable ratio table — standardized fallbacks built for all 2,034 tickers.</a:t>
            </a:r>
            <a:endParaRPr lang="en-US" sz="890" dirty="0"/>
          </a:p>
        </p:txBody>
      </p:sp>
      <p:sp>
        <p:nvSpPr>
          <p:cNvPr id="35" name="Shape 33"/>
          <p:cNvSpPr/>
          <p:nvPr/>
        </p:nvSpPr>
        <p:spPr>
          <a:xfrm>
            <a:off x="6172200" y="1920240"/>
            <a:ext cx="5257800" cy="3886200"/>
          </a:xfrm>
          <a:prstGeom prst="roundRect">
            <a:avLst>
              <a:gd name="adj" fmla="val 1882"/>
            </a:avLst>
          </a:prstGeom>
          <a:solidFill>
            <a:srgbClr val="F4F6F9"/>
          </a:solidFill>
          <a:ln/>
        </p:spPr>
      </p:sp>
      <p:sp>
        <p:nvSpPr>
          <p:cNvPr id="36" name="Shape 34"/>
          <p:cNvSpPr/>
          <p:nvPr/>
        </p:nvSpPr>
        <p:spPr>
          <a:xfrm>
            <a:off x="6172200" y="1920240"/>
            <a:ext cx="5257800" cy="384048"/>
          </a:xfrm>
          <a:prstGeom prst="roundRect">
            <a:avLst>
              <a:gd name="adj" fmla="val 19048"/>
            </a:avLst>
          </a:prstGeom>
          <a:solidFill>
            <a:srgbClr val="2F6FED"/>
          </a:solidFill>
          <a:ln/>
        </p:spPr>
      </p:sp>
      <p:sp>
        <p:nvSpPr>
          <p:cNvPr id="37" name="Text 35"/>
          <p:cNvSpPr txBox="1"/>
          <p:nvPr/>
        </p:nvSpPr>
        <p:spPr>
          <a:xfrm>
            <a:off x="6172200" y="1920240"/>
            <a:ext cx="5257800" cy="384048"/>
          </a:xfrm>
          <a:prstGeom prst="rect">
            <a:avLst/>
          </a:prstGeom>
          <a:noFill/>
          <a:ln/>
        </p:spPr>
        <p:txBody>
          <a:bodyPr wrap="square" lIns="0" tIns="0" rIns="0" bIns="0" rtlCol="0" anchor="ctr"/>
          <a:lstStyle/>
          <a:p>
            <a:pPr algn="ctr" indent="0" marL="0">
              <a:buNone/>
            </a:pPr>
            <a:r>
              <a:rPr lang="en-US" sz="1150" b="1" spc="50" kern="0" dirty="0">
                <a:solidFill>
                  <a:srgbClr val="FFFFFF"/>
                </a:solidFill>
                <a:latin typeface="Calibri" pitchFamily="34" charset="0"/>
                <a:ea typeface="Calibri" pitchFamily="34" charset="-122"/>
                <a:cs typeface="Calibri" pitchFamily="34" charset="-120"/>
              </a:rPr>
              <a:t>INTEGRATION TESTING  ·  ACROSS MODULES</a:t>
            </a:r>
            <a:endParaRPr lang="en-US" sz="1150" dirty="0"/>
          </a:p>
        </p:txBody>
      </p:sp>
      <p:sp>
        <p:nvSpPr>
          <p:cNvPr id="38" name="Shape 36"/>
          <p:cNvSpPr/>
          <p:nvPr/>
        </p:nvSpPr>
        <p:spPr>
          <a:xfrm>
            <a:off x="6309360" y="2775204"/>
            <a:ext cx="292608" cy="292608"/>
          </a:xfrm>
          <a:prstGeom prst="ellipse">
            <a:avLst/>
          </a:prstGeom>
          <a:solidFill>
            <a:srgbClr val="C24D4D"/>
          </a:solidFill>
          <a:ln/>
        </p:spPr>
      </p:sp>
      <p:sp>
        <p:nvSpPr>
          <p:cNvPr id="39" name="Text 37"/>
          <p:cNvSpPr txBox="1"/>
          <p:nvPr/>
        </p:nvSpPr>
        <p:spPr>
          <a:xfrm>
            <a:off x="6309360" y="2775204"/>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1</a:t>
            </a:r>
            <a:endParaRPr lang="en-US" sz="1200" dirty="0"/>
          </a:p>
        </p:txBody>
      </p:sp>
      <p:sp>
        <p:nvSpPr>
          <p:cNvPr id="40" name="Text 38"/>
          <p:cNvSpPr txBox="1"/>
          <p:nvPr/>
        </p:nvSpPr>
        <p:spPr>
          <a:xfrm>
            <a:off x="6748272" y="2423160"/>
            <a:ext cx="4544568" cy="558150"/>
          </a:xfrm>
          <a:prstGeom prst="rect">
            <a:avLst/>
          </a:prstGeom>
          <a:noFill/>
          <a:ln/>
        </p:spPr>
        <p:txBody>
          <a:bodyPr wrap="square" lIns="0" tIns="0" rIns="0" bIns="0" rtlCol="0" anchor="b"/>
          <a:lstStyle/>
          <a:p>
            <a:pPr algn="l" indent="0" marL="0">
              <a:lnSpc>
                <a:spcPct val="105000"/>
              </a:lnSpc>
              <a:buNone/>
            </a:pPr>
            <a:r>
              <a:rPr lang="en-US" sz="1100" b="1" dirty="0">
                <a:solidFill>
                  <a:srgbClr val="12233B"/>
                </a:solidFill>
                <a:latin typeface="Calibri" pitchFamily="34" charset="0"/>
                <a:ea typeface="Calibri" pitchFamily="34" charset="-122"/>
                <a:cs typeface="Calibri" pitchFamily="34" charset="-120"/>
              </a:rPr>
              <a:t>Three modules, one stale regime</a:t>
            </a:r>
            <a:endParaRPr lang="en-US" sz="1100" dirty="0"/>
          </a:p>
        </p:txBody>
      </p:sp>
      <p:sp>
        <p:nvSpPr>
          <p:cNvPr id="41" name="Text 39"/>
          <p:cNvSpPr txBox="1"/>
          <p:nvPr/>
        </p:nvSpPr>
        <p:spPr>
          <a:xfrm>
            <a:off x="6748272" y="2981310"/>
            <a:ext cx="4544568" cy="438546"/>
          </a:xfrm>
          <a:prstGeom prst="rect">
            <a:avLst/>
          </a:prstGeom>
          <a:noFill/>
          <a:ln/>
        </p:spPr>
        <p:txBody>
          <a:bodyPr wrap="square" lIns="0" tIns="0" rIns="0" bIns="0" rtlCol="0" anchor="t"/>
          <a:lstStyle/>
          <a:p>
            <a:pPr algn="l" indent="0" marL="0">
              <a:lnSpc>
                <a:spcPct val="105000"/>
              </a:lnSpc>
              <a:buNone/>
            </a:pPr>
            <a:r>
              <a:rPr lang="en-US" sz="980" dirty="0">
                <a:solidFill>
                  <a:srgbClr val="5A6675"/>
                </a:solidFill>
                <a:latin typeface="Calibri" pitchFamily="34" charset="0"/>
                <a:ea typeface="Calibri" pitchFamily="34" charset="-122"/>
                <a:cs typeface="Calibri" pitchFamily="34" charset="-120"/>
              </a:rPr>
              <a:t>Each kept its own local copy of the market regime; a reproduced cold-start outage caught a real disagreement live. All three rewired to one live source, confirmed to agree after.</a:t>
            </a:r>
            <a:endParaRPr lang="en-US" sz="980" dirty="0"/>
          </a:p>
        </p:txBody>
      </p:sp>
      <p:sp>
        <p:nvSpPr>
          <p:cNvPr id="42" name="Shape 40"/>
          <p:cNvSpPr/>
          <p:nvPr/>
        </p:nvSpPr>
        <p:spPr>
          <a:xfrm>
            <a:off x="6309360" y="3899916"/>
            <a:ext cx="292608" cy="292608"/>
          </a:xfrm>
          <a:prstGeom prst="ellipse">
            <a:avLst/>
          </a:prstGeom>
          <a:solidFill>
            <a:srgbClr val="C24D4D"/>
          </a:solidFill>
          <a:ln/>
        </p:spPr>
      </p:sp>
      <p:sp>
        <p:nvSpPr>
          <p:cNvPr id="43" name="Text 41"/>
          <p:cNvSpPr txBox="1"/>
          <p:nvPr/>
        </p:nvSpPr>
        <p:spPr>
          <a:xfrm>
            <a:off x="6309360" y="3899916"/>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2</a:t>
            </a:r>
            <a:endParaRPr lang="en-US" sz="1200" dirty="0"/>
          </a:p>
        </p:txBody>
      </p:sp>
      <p:sp>
        <p:nvSpPr>
          <p:cNvPr id="44" name="Text 42"/>
          <p:cNvSpPr txBox="1"/>
          <p:nvPr/>
        </p:nvSpPr>
        <p:spPr>
          <a:xfrm>
            <a:off x="6748272" y="3547872"/>
            <a:ext cx="4544568" cy="558150"/>
          </a:xfrm>
          <a:prstGeom prst="rect">
            <a:avLst/>
          </a:prstGeom>
          <a:noFill/>
          <a:ln/>
        </p:spPr>
        <p:txBody>
          <a:bodyPr wrap="square" lIns="0" tIns="0" rIns="0" bIns="0" rtlCol="0" anchor="b"/>
          <a:lstStyle/>
          <a:p>
            <a:pPr algn="l" indent="0" marL="0">
              <a:lnSpc>
                <a:spcPct val="105000"/>
              </a:lnSpc>
              <a:buNone/>
            </a:pPr>
            <a:r>
              <a:rPr lang="en-US" sz="1100" b="1" dirty="0">
                <a:solidFill>
                  <a:srgbClr val="12233B"/>
                </a:solidFill>
                <a:latin typeface="Calibri" pitchFamily="34" charset="0"/>
                <a:ea typeface="Calibri" pitchFamily="34" charset="-122"/>
                <a:cs typeface="Calibri" pitchFamily="34" charset="-120"/>
              </a:rPr>
              <a:t>Six broken links a live boot test found</a:t>
            </a:r>
            <a:endParaRPr lang="en-US" sz="1100" dirty="0"/>
          </a:p>
        </p:txBody>
      </p:sp>
      <p:sp>
        <p:nvSpPr>
          <p:cNvPr id="45" name="Text 43"/>
          <p:cNvSpPr txBox="1"/>
          <p:nvPr/>
        </p:nvSpPr>
        <p:spPr>
          <a:xfrm>
            <a:off x="6748272" y="4106022"/>
            <a:ext cx="4544568" cy="438546"/>
          </a:xfrm>
          <a:prstGeom prst="rect">
            <a:avLst/>
          </a:prstGeom>
          <a:noFill/>
          <a:ln/>
        </p:spPr>
        <p:txBody>
          <a:bodyPr wrap="square" lIns="0" tIns="0" rIns="0" bIns="0" rtlCol="0" anchor="t"/>
          <a:lstStyle/>
          <a:p>
            <a:pPr algn="l" indent="0" marL="0">
              <a:lnSpc>
                <a:spcPct val="105000"/>
              </a:lnSpc>
              <a:buNone/>
            </a:pPr>
            <a:r>
              <a:rPr lang="en-US" sz="980" dirty="0">
                <a:solidFill>
                  <a:srgbClr val="5A6675"/>
                </a:solidFill>
                <a:latin typeface="Calibri" pitchFamily="34" charset="0"/>
                <a:ea typeface="Calibri" pitchFamily="34" charset="-122"/>
                <a:cs typeface="Calibri" pitchFamily="34" charset="-120"/>
              </a:rPr>
              <a:t>The gateway's rewrite rules were logic-tested but never booted live — walking all 14 routed sections found six broken links a code read alone missed, all fixed and re-verified hop by hop.</a:t>
            </a:r>
            <a:endParaRPr lang="en-US" sz="980" dirty="0"/>
          </a:p>
        </p:txBody>
      </p:sp>
      <p:sp>
        <p:nvSpPr>
          <p:cNvPr id="46" name="Shape 44"/>
          <p:cNvSpPr/>
          <p:nvPr/>
        </p:nvSpPr>
        <p:spPr>
          <a:xfrm>
            <a:off x="6309360" y="5024628"/>
            <a:ext cx="292608" cy="292608"/>
          </a:xfrm>
          <a:prstGeom prst="ellipse">
            <a:avLst/>
          </a:prstGeom>
          <a:solidFill>
            <a:srgbClr val="C24D4D"/>
          </a:solidFill>
          <a:ln/>
        </p:spPr>
      </p:sp>
      <p:sp>
        <p:nvSpPr>
          <p:cNvPr id="47" name="Text 45"/>
          <p:cNvSpPr txBox="1"/>
          <p:nvPr/>
        </p:nvSpPr>
        <p:spPr>
          <a:xfrm>
            <a:off x="6309360" y="5024628"/>
            <a:ext cx="292608" cy="292608"/>
          </a:xfrm>
          <a:prstGeom prst="rect">
            <a:avLst/>
          </a:prstGeom>
          <a:noFill/>
          <a:ln/>
        </p:spPr>
        <p:txBody>
          <a:bodyPr wrap="square" lIns="0" tIns="0" rIns="0" bIns="0" rtlCol="0" anchor="ctr"/>
          <a:lstStyle/>
          <a:p>
            <a:pPr algn="ctr" indent="0" marL="0">
              <a:buNone/>
            </a:pPr>
            <a:r>
              <a:rPr lang="en-US" sz="1200" b="1" dirty="0">
                <a:solidFill>
                  <a:srgbClr val="FFFFFF"/>
                </a:solidFill>
                <a:latin typeface="Cambria" pitchFamily="34" charset="0"/>
                <a:ea typeface="Cambria" pitchFamily="34" charset="-122"/>
                <a:cs typeface="Cambria" pitchFamily="34" charset="-120"/>
              </a:rPr>
              <a:t>3</a:t>
            </a:r>
            <a:endParaRPr lang="en-US" sz="1200" dirty="0"/>
          </a:p>
        </p:txBody>
      </p:sp>
      <p:sp>
        <p:nvSpPr>
          <p:cNvPr id="48" name="Text 46"/>
          <p:cNvSpPr txBox="1"/>
          <p:nvPr/>
        </p:nvSpPr>
        <p:spPr>
          <a:xfrm>
            <a:off x="6748272" y="4672584"/>
            <a:ext cx="4544568" cy="558150"/>
          </a:xfrm>
          <a:prstGeom prst="rect">
            <a:avLst/>
          </a:prstGeom>
          <a:noFill/>
          <a:ln/>
        </p:spPr>
        <p:txBody>
          <a:bodyPr wrap="square" lIns="0" tIns="0" rIns="0" bIns="0" rtlCol="0" anchor="b"/>
          <a:lstStyle/>
          <a:p>
            <a:pPr algn="l" indent="0" marL="0">
              <a:lnSpc>
                <a:spcPct val="105000"/>
              </a:lnSpc>
              <a:buNone/>
            </a:pPr>
            <a:r>
              <a:rPr lang="en-US" sz="1100" b="1" dirty="0">
                <a:solidFill>
                  <a:srgbClr val="12233B"/>
                </a:solidFill>
                <a:latin typeface="Calibri" pitchFamily="34" charset="0"/>
                <a:ea typeface="Calibri" pitchFamily="34" charset="-122"/>
                <a:cs typeface="Calibri" pitchFamily="34" charset="-120"/>
              </a:rPr>
              <a:t>A dividend mismatch, caught on the first loader</a:t>
            </a:r>
            <a:endParaRPr lang="en-US" sz="1100" dirty="0"/>
          </a:p>
        </p:txBody>
      </p:sp>
      <p:sp>
        <p:nvSpPr>
          <p:cNvPr id="49" name="Text 47"/>
          <p:cNvSpPr txBox="1"/>
          <p:nvPr/>
        </p:nvSpPr>
        <p:spPr>
          <a:xfrm>
            <a:off x="6748272" y="5230734"/>
            <a:ext cx="4544568" cy="438546"/>
          </a:xfrm>
          <a:prstGeom prst="rect">
            <a:avLst/>
          </a:prstGeom>
          <a:noFill/>
          <a:ln/>
        </p:spPr>
        <p:txBody>
          <a:bodyPr wrap="square" lIns="0" tIns="0" rIns="0" bIns="0" rtlCol="0" anchor="t"/>
          <a:lstStyle/>
          <a:p>
            <a:pPr algn="l" indent="0" marL="0">
              <a:lnSpc>
                <a:spcPct val="105000"/>
              </a:lnSpc>
              <a:buNone/>
            </a:pPr>
            <a:r>
              <a:rPr lang="en-US" sz="980" dirty="0">
                <a:solidFill>
                  <a:srgbClr val="5A6675"/>
                </a:solidFill>
                <a:latin typeface="Calibri" pitchFamily="34" charset="0"/>
                <a:ea typeface="Calibri" pitchFamily="34" charset="-122"/>
                <a:cs typeface="Calibri" pitchFamily="34" charset="-120"/>
              </a:rPr>
              <a:t>Migrating SPY's price source silently dropped dividend adjustment; caught before it could propagate into any of the six real downstream consumers.</a:t>
            </a:r>
            <a:endParaRPr lang="en-US" sz="980" dirty="0"/>
          </a:p>
        </p:txBody>
      </p:sp>
      <p:sp>
        <p:nvSpPr>
          <p:cNvPr id="50" name="Text 48"/>
          <p:cNvSpPr txBox="1"/>
          <p:nvPr/>
        </p:nvSpPr>
        <p:spPr>
          <a:xfrm>
            <a:off x="640080" y="5897880"/>
            <a:ext cx="10908792" cy="365760"/>
          </a:xfrm>
          <a:prstGeom prst="rect">
            <a:avLst/>
          </a:prstGeom>
          <a:noFill/>
          <a:ln/>
        </p:spPr>
        <p:txBody>
          <a:bodyPr wrap="square" lIns="0" tIns="0" rIns="0" bIns="0" rtlCol="0" anchor="ctr"/>
          <a:lstStyle/>
          <a:p>
            <a:pPr indent="0" marL="0">
              <a:buNone/>
            </a:pPr>
            <a:r>
              <a:rPr lang="en-US" sz="1150" i="1" dirty="0">
                <a:solidFill>
                  <a:srgbClr val="5A6675"/>
                </a:solidFill>
                <a:latin typeface="Calibri" pitchFamily="34" charset="0"/>
                <a:ea typeface="Calibri" pitchFamily="34" charset="-122"/>
                <a:cs typeface="Calibri" pitchFamily="34" charset="-120"/>
              </a:rPr>
              <a:t>9 headline bugs like these (6 unit, 3 integration), plus 19 more found and fixed along the way — the full list lives in Testing_Unit_and_Integration.pdf.</a:t>
            </a:r>
            <a:endParaRPr lang="en-US" sz="1150" dirty="0"/>
          </a:p>
        </p:txBody>
      </p:sp>
      <p:sp>
        <p:nvSpPr>
          <p:cNvPr id="51" name="Text 49"/>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10</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Testing — real numbers behind the two passes</a:t>
            </a:r>
            <a:endParaRPr lang="en-US" sz="2400" dirty="0"/>
          </a:p>
        </p:txBody>
      </p:sp>
      <p:sp>
        <p:nvSpPr>
          <p:cNvPr id="5" name="Shape 3"/>
          <p:cNvSpPr/>
          <p:nvPr/>
        </p:nvSpPr>
        <p:spPr>
          <a:xfrm>
            <a:off x="1298448" y="1024128"/>
            <a:ext cx="10222992" cy="310896"/>
          </a:xfrm>
          <a:prstGeom prst="roundRect">
            <a:avLst>
              <a:gd name="adj" fmla="val 50000"/>
            </a:avLst>
          </a:prstGeom>
          <a:solidFill>
            <a:srgbClr val="2BB3A3">
              <a:alpha val="12000"/>
            </a:srgbClr>
          </a:solidFill>
          <a:ln w="12700">
            <a:solidFill>
              <a:srgbClr val="2BB3A3"/>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2BB3A3"/>
                </a:solidFill>
                <a:latin typeface="Calibri" pitchFamily="34" charset="0"/>
                <a:ea typeface="Calibri" pitchFamily="34" charset="-122"/>
                <a:cs typeface="Calibri" pitchFamily="34" charset="-120"/>
              </a:rPr>
              <a:t>PHASE 4 OF 4 · 2 OF 2 · WHAT IT ACTUALLY CAUGHT</a:t>
            </a:r>
            <a:endParaRPr lang="en-US" sz="1150" dirty="0"/>
          </a:p>
        </p:txBody>
      </p:sp>
      <p:sp>
        <p:nvSpPr>
          <p:cNvPr id="7" name="Shape 5"/>
          <p:cNvSpPr/>
          <p:nvPr/>
        </p:nvSpPr>
        <p:spPr>
          <a:xfrm>
            <a:off x="640080" y="1600200"/>
            <a:ext cx="2555748" cy="1691640"/>
          </a:xfrm>
          <a:prstGeom prst="roundRect">
            <a:avLst>
              <a:gd name="adj" fmla="val 5405"/>
            </a:avLst>
          </a:prstGeom>
          <a:solidFill>
            <a:srgbClr val="F4F6F9"/>
          </a:solidFill>
          <a:ln/>
        </p:spPr>
      </p:sp>
      <p:sp>
        <p:nvSpPr>
          <p:cNvPr id="8" name="Text 6"/>
          <p:cNvSpPr txBox="1"/>
          <p:nvPr/>
        </p:nvSpPr>
        <p:spPr>
          <a:xfrm>
            <a:off x="640080" y="1709928"/>
            <a:ext cx="2555748" cy="930402"/>
          </a:xfrm>
          <a:prstGeom prst="rect">
            <a:avLst/>
          </a:prstGeom>
          <a:noFill/>
          <a:ln/>
        </p:spPr>
        <p:txBody>
          <a:bodyPr wrap="square" lIns="0" tIns="0" rIns="0" bIns="0" rtlCol="0" anchor="ctr"/>
          <a:lstStyle/>
          <a:p>
            <a:pPr algn="ctr" indent="0" marL="0">
              <a:buNone/>
            </a:pPr>
            <a:r>
              <a:rPr lang="en-US" sz="3000" b="1" dirty="0">
                <a:solidFill>
                  <a:srgbClr val="C24D4D"/>
                </a:solidFill>
                <a:latin typeface="Cambria" pitchFamily="34" charset="0"/>
                <a:ea typeface="Cambria" pitchFamily="34" charset="-122"/>
                <a:cs typeface="Cambria" pitchFamily="34" charset="-120"/>
              </a:rPr>
              <a:t>28</a:t>
            </a:r>
            <a:endParaRPr lang="en-US" sz="3000" dirty="0"/>
          </a:p>
        </p:txBody>
      </p:sp>
      <p:sp>
        <p:nvSpPr>
          <p:cNvPr id="9" name="Text 7"/>
          <p:cNvSpPr txBox="1"/>
          <p:nvPr/>
        </p:nvSpPr>
        <p:spPr>
          <a:xfrm>
            <a:off x="749808" y="258135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real bugs found and fixed — 6 unit-test headlines, 3 integration-test headlines, 19 more logged</a:t>
            </a:r>
            <a:endParaRPr lang="en-US" sz="1050" dirty="0"/>
          </a:p>
        </p:txBody>
      </p:sp>
      <p:sp>
        <p:nvSpPr>
          <p:cNvPr id="10" name="Shape 8"/>
          <p:cNvSpPr/>
          <p:nvPr/>
        </p:nvSpPr>
        <p:spPr>
          <a:xfrm>
            <a:off x="3424428" y="1600200"/>
            <a:ext cx="2555748" cy="1691640"/>
          </a:xfrm>
          <a:prstGeom prst="roundRect">
            <a:avLst>
              <a:gd name="adj" fmla="val 5405"/>
            </a:avLst>
          </a:prstGeom>
          <a:solidFill>
            <a:srgbClr val="F4F6F9"/>
          </a:solidFill>
          <a:ln/>
        </p:spPr>
      </p:sp>
      <p:sp>
        <p:nvSpPr>
          <p:cNvPr id="11" name="Text 9"/>
          <p:cNvSpPr txBox="1"/>
          <p:nvPr/>
        </p:nvSpPr>
        <p:spPr>
          <a:xfrm>
            <a:off x="3424428" y="1709928"/>
            <a:ext cx="2555748" cy="930402"/>
          </a:xfrm>
          <a:prstGeom prst="rect">
            <a:avLst/>
          </a:prstGeom>
          <a:noFill/>
          <a:ln/>
        </p:spPr>
        <p:txBody>
          <a:bodyPr wrap="square" lIns="0" tIns="0" rIns="0" bIns="0" rtlCol="0" anchor="ctr"/>
          <a:lstStyle/>
          <a:p>
            <a:pPr algn="ctr" indent="0" marL="0">
              <a:buNone/>
            </a:pPr>
            <a:r>
              <a:rPr lang="en-US" sz="3000" b="1" dirty="0">
                <a:solidFill>
                  <a:srgbClr val="2BB3A3"/>
                </a:solidFill>
                <a:latin typeface="Cambria" pitchFamily="34" charset="0"/>
                <a:ea typeface="Cambria" pitchFamily="34" charset="-122"/>
                <a:cs typeface="Cambria" pitchFamily="34" charset="-120"/>
              </a:rPr>
              <a:t>36.5%</a:t>
            </a:r>
            <a:endParaRPr lang="en-US" sz="3000" dirty="0"/>
          </a:p>
        </p:txBody>
      </p:sp>
      <p:sp>
        <p:nvSpPr>
          <p:cNvPr id="12" name="Text 10"/>
          <p:cNvSpPr txBox="1"/>
          <p:nvPr/>
        </p:nvSpPr>
        <p:spPr>
          <a:xfrm>
            <a:off x="3534156" y="258135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of the ticker universe, 742 of 2,034, had no usable ratio table before Long Term Valuation's fix</a:t>
            </a:r>
            <a:endParaRPr lang="en-US" sz="1050" dirty="0"/>
          </a:p>
        </p:txBody>
      </p:sp>
      <p:sp>
        <p:nvSpPr>
          <p:cNvPr id="13" name="Shape 11"/>
          <p:cNvSpPr/>
          <p:nvPr/>
        </p:nvSpPr>
        <p:spPr>
          <a:xfrm>
            <a:off x="6208776" y="1600200"/>
            <a:ext cx="2555748" cy="1691640"/>
          </a:xfrm>
          <a:prstGeom prst="roundRect">
            <a:avLst>
              <a:gd name="adj" fmla="val 5405"/>
            </a:avLst>
          </a:prstGeom>
          <a:solidFill>
            <a:srgbClr val="F4F6F9"/>
          </a:solidFill>
          <a:ln/>
        </p:spPr>
      </p:sp>
      <p:sp>
        <p:nvSpPr>
          <p:cNvPr id="14" name="Text 12"/>
          <p:cNvSpPr txBox="1"/>
          <p:nvPr/>
        </p:nvSpPr>
        <p:spPr>
          <a:xfrm>
            <a:off x="6208776" y="1709928"/>
            <a:ext cx="2555748" cy="930402"/>
          </a:xfrm>
          <a:prstGeom prst="rect">
            <a:avLst/>
          </a:prstGeom>
          <a:noFill/>
          <a:ln/>
        </p:spPr>
        <p:txBody>
          <a:bodyPr wrap="square" lIns="0" tIns="0" rIns="0" bIns="0" rtlCol="0" anchor="ctr"/>
          <a:lstStyle/>
          <a:p>
            <a:pPr algn="ctr" indent="0" marL="0">
              <a:buNone/>
            </a:pPr>
            <a:r>
              <a:rPr lang="en-US" sz="3000" b="1" dirty="0">
                <a:solidFill>
                  <a:srgbClr val="2F6FED"/>
                </a:solidFill>
                <a:latin typeface="Cambria" pitchFamily="34" charset="0"/>
                <a:ea typeface="Cambria" pitchFamily="34" charset="-122"/>
                <a:cs typeface="Cambria" pitchFamily="34" charset="-120"/>
              </a:rPr>
              <a:t>6 / 6</a:t>
            </a:r>
            <a:endParaRPr lang="en-US" sz="3000" dirty="0"/>
          </a:p>
        </p:txBody>
      </p:sp>
      <p:sp>
        <p:nvSpPr>
          <p:cNvPr id="15" name="Text 13"/>
          <p:cNvSpPr txBox="1"/>
          <p:nvPr/>
        </p:nvSpPr>
        <p:spPr>
          <a:xfrm>
            <a:off x="6318504" y="258135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broken gateway links found by an actual live boot test, not a code read alone</a:t>
            </a:r>
            <a:endParaRPr lang="en-US" sz="1050" dirty="0"/>
          </a:p>
        </p:txBody>
      </p:sp>
      <p:sp>
        <p:nvSpPr>
          <p:cNvPr id="16" name="Shape 14"/>
          <p:cNvSpPr/>
          <p:nvPr/>
        </p:nvSpPr>
        <p:spPr>
          <a:xfrm>
            <a:off x="8993124" y="1600200"/>
            <a:ext cx="2555748" cy="1691640"/>
          </a:xfrm>
          <a:prstGeom prst="roundRect">
            <a:avLst>
              <a:gd name="adj" fmla="val 5405"/>
            </a:avLst>
          </a:prstGeom>
          <a:solidFill>
            <a:srgbClr val="F4F6F9"/>
          </a:solidFill>
          <a:ln/>
        </p:spPr>
      </p:sp>
      <p:sp>
        <p:nvSpPr>
          <p:cNvPr id="17" name="Text 15"/>
          <p:cNvSpPr txBox="1"/>
          <p:nvPr/>
        </p:nvSpPr>
        <p:spPr>
          <a:xfrm>
            <a:off x="8993124" y="1709928"/>
            <a:ext cx="2555748" cy="930402"/>
          </a:xfrm>
          <a:prstGeom prst="rect">
            <a:avLst/>
          </a:prstGeom>
          <a:noFill/>
          <a:ln/>
        </p:spPr>
        <p:txBody>
          <a:bodyPr wrap="square" lIns="0" tIns="0" rIns="0" bIns="0" rtlCol="0" anchor="ctr"/>
          <a:lstStyle/>
          <a:p>
            <a:pPr algn="ctr" indent="0" marL="0">
              <a:buNone/>
            </a:pPr>
            <a:r>
              <a:rPr lang="en-US" sz="3000" b="1" dirty="0">
                <a:solidFill>
                  <a:srgbClr val="B8842A"/>
                </a:solidFill>
                <a:latin typeface="Cambria" pitchFamily="34" charset="0"/>
                <a:ea typeface="Cambria" pitchFamily="34" charset="-122"/>
                <a:cs typeface="Cambria" pitchFamily="34" charset="-120"/>
              </a:rPr>
              <a:t>1.5x</a:t>
            </a:r>
            <a:endParaRPr lang="en-US" sz="3000" dirty="0"/>
          </a:p>
        </p:txBody>
      </p:sp>
      <p:sp>
        <p:nvSpPr>
          <p:cNvPr id="18" name="Text 16"/>
          <p:cNvSpPr txBox="1"/>
          <p:nvPr/>
        </p:nvSpPr>
        <p:spPr>
          <a:xfrm>
            <a:off x="9102852" y="2581351"/>
            <a:ext cx="2336292" cy="676656"/>
          </a:xfrm>
          <a:prstGeom prst="rect">
            <a:avLst/>
          </a:prstGeom>
          <a:noFill/>
          <a:ln/>
        </p:spPr>
        <p:txBody>
          <a:bodyPr wrap="square" lIns="0" tIns="0" rIns="0" bIns="0" rtlCol="0" anchor="t"/>
          <a:lstStyle/>
          <a:p>
            <a:pPr algn="ctr" indent="0" marL="0">
              <a:lnSpc>
                <a:spcPct val="105000"/>
              </a:lnSpc>
              <a:buNone/>
            </a:pPr>
            <a:r>
              <a:rPr lang="en-US" sz="1050" dirty="0">
                <a:solidFill>
                  <a:srgbClr val="12233B"/>
                </a:solidFill>
                <a:latin typeface="Calibri" pitchFamily="34" charset="0"/>
                <a:ea typeface="Calibri" pitchFamily="34" charset="-122"/>
                <a:cs typeface="Calibri" pitchFamily="34" charset="-120"/>
              </a:rPr>
              <a:t>a hedge strategy was quietly levered by, undetected until it was actually checked</a:t>
            </a:r>
            <a:endParaRPr lang="en-US" sz="1050" dirty="0"/>
          </a:p>
        </p:txBody>
      </p:sp>
      <p:sp>
        <p:nvSpPr>
          <p:cNvPr id="19" name="Shape 17"/>
          <p:cNvSpPr/>
          <p:nvPr/>
        </p:nvSpPr>
        <p:spPr>
          <a:xfrm>
            <a:off x="640080" y="3520440"/>
            <a:ext cx="10908792" cy="1965960"/>
          </a:xfrm>
          <a:prstGeom prst="roundRect">
            <a:avLst>
              <a:gd name="adj" fmla="val 3721"/>
            </a:avLst>
          </a:prstGeom>
          <a:solidFill>
            <a:srgbClr val="F4F6F9"/>
          </a:solidFill>
          <a:ln/>
        </p:spPr>
      </p:sp>
      <p:sp>
        <p:nvSpPr>
          <p:cNvPr id="20" name="Text 18"/>
          <p:cNvSpPr txBox="1"/>
          <p:nvPr/>
        </p:nvSpPr>
        <p:spPr>
          <a:xfrm>
            <a:off x="868680" y="3657600"/>
            <a:ext cx="10424160" cy="914400"/>
          </a:xfrm>
          <a:prstGeom prst="rect">
            <a:avLst/>
          </a:prstGeom>
          <a:noFill/>
          <a:ln/>
        </p:spPr>
        <p:txBody>
          <a:bodyPr wrap="square" lIns="0" tIns="0" rIns="0" bIns="0" rtlCol="0" anchor="t"/>
          <a:lstStyle/>
          <a:p>
            <a:pPr indent="0" marL="0">
              <a:lnSpc>
                <a:spcPct val="125000"/>
              </a:lnSpc>
              <a:buNone/>
            </a:pPr>
            <a:r>
              <a:rPr lang="en-US" sz="1350" dirty="0">
                <a:solidFill>
                  <a:srgbClr val="12233B"/>
                </a:solidFill>
                <a:latin typeface="Calibri" pitchFamily="34" charset="0"/>
                <a:ea typeface="Calibri" pitchFamily="34" charset="-122"/>
                <a:cs typeface="Calibri" pitchFamily="34" charset="-120"/>
              </a:rPr>
              <a:t>Nothing here was assumed correct in advance. Every one of these bugs, from an unadjusted stock split mislabeled as a market crisis to a hedge quietly levered 1.5x, was traced to its real root cause and reproduced directly, not patched blind and hoped-fixed.</a:t>
            </a:r>
            <a:endParaRPr lang="en-US" sz="1350" dirty="0"/>
          </a:p>
        </p:txBody>
      </p:sp>
      <p:sp>
        <p:nvSpPr>
          <p:cNvPr id="21" name="Text 19"/>
          <p:cNvSpPr txBox="1"/>
          <p:nvPr/>
        </p:nvSpPr>
        <p:spPr>
          <a:xfrm>
            <a:off x="868680" y="4434840"/>
            <a:ext cx="10424160" cy="914400"/>
          </a:xfrm>
          <a:prstGeom prst="rect">
            <a:avLst/>
          </a:prstGeom>
          <a:noFill/>
          <a:ln/>
        </p:spPr>
        <p:txBody>
          <a:bodyPr wrap="square" lIns="0" tIns="0" rIns="0" bIns="0" rtlCol="0" anchor="t"/>
          <a:lstStyle/>
          <a:p>
            <a:pPr indent="0" marL="0">
              <a:lnSpc>
                <a:spcPct val="125000"/>
              </a:lnSpc>
              <a:buNone/>
            </a:pPr>
            <a:r>
              <a:rPr lang="en-US" sz="1350" i="1" dirty="0">
                <a:solidFill>
                  <a:srgbClr val="5A6675"/>
                </a:solidFill>
                <a:latin typeface="Calibri" pitchFamily="34" charset="0"/>
                <a:ea typeface="Calibri" pitchFamily="34" charset="-122"/>
                <a:cs typeface="Calibri" pitchFamily="34" charset="-120"/>
              </a:rPr>
              <a:t>That same discipline, real behavior checked before a fix, real output verified after, real trade-offs disclosed, is what makes every number in this deck one that can be trusted rather than just asserted.</a:t>
            </a:r>
            <a:endParaRPr lang="en-US" sz="1350" dirty="0"/>
          </a:p>
        </p:txBody>
      </p:sp>
      <p:sp>
        <p:nvSpPr>
          <p:cNvPr id="22" name="Text 20"/>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40080" y="502920"/>
            <a:ext cx="457200" cy="457200"/>
          </a:xfrm>
          <a:prstGeom prst="roundRect">
            <a:avLst>
              <a:gd name="adj" fmla="val 50000"/>
            </a:avLst>
          </a:prstGeom>
          <a:solidFill>
            <a:srgbClr val="12233B"/>
          </a:solidFill>
          <a:ln/>
        </p:spPr>
      </p:sp>
      <p:sp>
        <p:nvSpPr>
          <p:cNvPr id="3" name="Text 1"/>
          <p:cNvSpPr txBox="1"/>
          <p:nvPr/>
        </p:nvSpPr>
        <p:spPr>
          <a:xfrm>
            <a:off x="640080" y="50292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mbria" pitchFamily="34" charset="0"/>
                <a:ea typeface="Cambria" pitchFamily="34" charset="-122"/>
                <a:cs typeface="Cambria" pitchFamily="34" charset="-120"/>
              </a:rPr>
              <a:t>11</a:t>
            </a:r>
            <a:endParaRPr lang="en-US" sz="1600" dirty="0"/>
          </a:p>
        </p:txBody>
      </p:sp>
      <p:sp>
        <p:nvSpPr>
          <p:cNvPr id="4" name="Text 2"/>
          <p:cNvSpPr txBox="1"/>
          <p:nvPr/>
        </p:nvSpPr>
        <p:spPr>
          <a:xfrm>
            <a:off x="1280160" y="438912"/>
            <a:ext cx="9875520" cy="594360"/>
          </a:xfrm>
          <a:prstGeom prst="rect">
            <a:avLst/>
          </a:prstGeom>
          <a:noFill/>
          <a:ln/>
        </p:spPr>
        <p:txBody>
          <a:bodyPr wrap="square" lIns="0" tIns="0" rIns="0" bIns="0" rtlCol="0" anchor="ctr"/>
          <a:lstStyle/>
          <a:p>
            <a:pPr indent="0" marL="0">
              <a:buNone/>
            </a:pPr>
            <a:r>
              <a:rPr lang="en-US" sz="2400" b="1" dirty="0">
                <a:solidFill>
                  <a:srgbClr val="12233B"/>
                </a:solidFill>
                <a:latin typeface="Cambria" pitchFamily="34" charset="0"/>
                <a:ea typeface="Cambria" pitchFamily="34" charset="-122"/>
                <a:cs typeface="Cambria" pitchFamily="34" charset="-120"/>
              </a:rPr>
              <a:t>The Timeline — How This Came Together</a:t>
            </a:r>
            <a:endParaRPr lang="en-US" sz="2400" dirty="0"/>
          </a:p>
        </p:txBody>
      </p:sp>
      <p:sp>
        <p:nvSpPr>
          <p:cNvPr id="5" name="Shape 3"/>
          <p:cNvSpPr/>
          <p:nvPr/>
        </p:nvSpPr>
        <p:spPr>
          <a:xfrm>
            <a:off x="1298448" y="1024128"/>
            <a:ext cx="10222992" cy="310896"/>
          </a:xfrm>
          <a:prstGeom prst="roundRect">
            <a:avLst>
              <a:gd name="adj" fmla="val 50000"/>
            </a:avLst>
          </a:prstGeom>
          <a:solidFill>
            <a:srgbClr val="7C5CFF">
              <a:alpha val="12000"/>
            </a:srgbClr>
          </a:solidFill>
          <a:ln w="12700">
            <a:solidFill>
              <a:srgbClr val="7C5CFF"/>
            </a:solidFill>
            <a:prstDash val="solid"/>
          </a:ln>
        </p:spPr>
      </p:sp>
      <p:sp>
        <p:nvSpPr>
          <p:cNvPr id="6" name="Text 4"/>
          <p:cNvSpPr txBox="1"/>
          <p:nvPr/>
        </p:nvSpPr>
        <p:spPr>
          <a:xfrm>
            <a:off x="1298448" y="1024128"/>
            <a:ext cx="10222992" cy="310896"/>
          </a:xfrm>
          <a:prstGeom prst="rect">
            <a:avLst/>
          </a:prstGeom>
          <a:noFill/>
          <a:ln/>
        </p:spPr>
        <p:txBody>
          <a:bodyPr wrap="square" lIns="0" tIns="0" rIns="0" bIns="0" rtlCol="0" anchor="ctr"/>
          <a:lstStyle/>
          <a:p>
            <a:pPr algn="ctr" indent="0" marL="0">
              <a:buNone/>
            </a:pPr>
            <a:r>
              <a:rPr lang="en-US" sz="1150" b="1" dirty="0">
                <a:solidFill>
                  <a:srgbClr val="7C5CFF"/>
                </a:solidFill>
                <a:latin typeface="Calibri" pitchFamily="34" charset="0"/>
                <a:ea typeface="Calibri" pitchFamily="34" charset="-122"/>
                <a:cs typeface="Calibri" pitchFamily="34" charset="-120"/>
              </a:rPr>
              <a:t>FROM DOMAIN KNOWLEDGE TO BETA, STAGE BY STAGE</a:t>
            </a:r>
            <a:endParaRPr lang="en-US" sz="1150" dirty="0"/>
          </a:p>
        </p:txBody>
      </p:sp>
      <p:sp>
        <p:nvSpPr>
          <p:cNvPr id="7" name="Text 5"/>
          <p:cNvSpPr txBox="1"/>
          <p:nvPr/>
        </p:nvSpPr>
        <p:spPr>
          <a:xfrm>
            <a:off x="640080" y="1371600"/>
            <a:ext cx="10908792" cy="548640"/>
          </a:xfrm>
          <a:prstGeom prst="rect">
            <a:avLst/>
          </a:prstGeom>
          <a:noFill/>
          <a:ln/>
        </p:spPr>
        <p:txBody>
          <a:bodyPr wrap="square" lIns="0" tIns="0" rIns="0" bIns="0" rtlCol="0" anchor="ctr"/>
          <a:lstStyle/>
          <a:p>
            <a:pPr indent="0" marL="0">
              <a:lnSpc>
                <a:spcPct val="120000"/>
              </a:lnSpc>
              <a:buNone/>
            </a:pPr>
            <a:r>
              <a:rPr lang="en-US" sz="1300" dirty="0">
                <a:solidFill>
                  <a:srgbClr val="12233B"/>
                </a:solidFill>
                <a:latin typeface="Calibri" pitchFamily="34" charset="0"/>
                <a:ea typeface="Calibri" pitchFamily="34" charset="-122"/>
                <a:cs typeface="Calibri" pitchFamily="34" charset="-120"/>
              </a:rPr>
              <a:t>One continuous path: the coursework and domain knowledge that came first, then the build, then the system design and optimization pass, then testing and documentation — and what comes next.</a:t>
            </a:r>
            <a:endParaRPr lang="en-US" sz="1300" dirty="0"/>
          </a:p>
        </p:txBody>
      </p:sp>
      <p:sp>
        <p:nvSpPr>
          <p:cNvPr id="8" name="Shape 6"/>
          <p:cNvSpPr/>
          <p:nvPr/>
        </p:nvSpPr>
        <p:spPr>
          <a:xfrm>
            <a:off x="457200" y="2148840"/>
            <a:ext cx="2035454" cy="3429000"/>
          </a:xfrm>
          <a:prstGeom prst="roundRect">
            <a:avLst>
              <a:gd name="adj" fmla="val 4043"/>
            </a:avLst>
          </a:prstGeom>
          <a:solidFill>
            <a:srgbClr val="F4F6F9"/>
          </a:solidFill>
          <a:ln/>
        </p:spPr>
      </p:sp>
      <p:sp>
        <p:nvSpPr>
          <p:cNvPr id="9" name="Shape 7"/>
          <p:cNvSpPr/>
          <p:nvPr/>
        </p:nvSpPr>
        <p:spPr>
          <a:xfrm>
            <a:off x="457200" y="2148840"/>
            <a:ext cx="2035454" cy="82296"/>
          </a:xfrm>
          <a:prstGeom prst="roundRect">
            <a:avLst/>
          </a:prstGeom>
          <a:solidFill>
            <a:srgbClr val="B8842A"/>
          </a:solidFill>
          <a:ln/>
        </p:spPr>
      </p:sp>
      <p:sp>
        <p:nvSpPr>
          <p:cNvPr id="10" name="Shape 8"/>
          <p:cNvSpPr/>
          <p:nvPr/>
        </p:nvSpPr>
        <p:spPr>
          <a:xfrm>
            <a:off x="603504" y="2331720"/>
            <a:ext cx="384048" cy="384048"/>
          </a:xfrm>
          <a:prstGeom prst="ellipse">
            <a:avLst/>
          </a:prstGeom>
          <a:solidFill>
            <a:srgbClr val="B8842A"/>
          </a:solidFill>
          <a:ln/>
        </p:spPr>
      </p:sp>
      <p:sp>
        <p:nvSpPr>
          <p:cNvPr id="11" name="Text 9"/>
          <p:cNvSpPr txBox="1"/>
          <p:nvPr/>
        </p:nvSpPr>
        <p:spPr>
          <a:xfrm>
            <a:off x="603504" y="233172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1</a:t>
            </a:r>
            <a:endParaRPr lang="en-US" sz="1500" dirty="0"/>
          </a:p>
        </p:txBody>
      </p:sp>
      <p:sp>
        <p:nvSpPr>
          <p:cNvPr id="12" name="Text 10"/>
          <p:cNvSpPr txBox="1"/>
          <p:nvPr/>
        </p:nvSpPr>
        <p:spPr>
          <a:xfrm>
            <a:off x="603504" y="2862072"/>
            <a:ext cx="1761134" cy="274320"/>
          </a:xfrm>
          <a:prstGeom prst="rect">
            <a:avLst/>
          </a:prstGeom>
          <a:noFill/>
          <a:ln/>
        </p:spPr>
        <p:txBody>
          <a:bodyPr wrap="square" lIns="0" tIns="0" rIns="0" bIns="0" rtlCol="0" anchor="ctr"/>
          <a:lstStyle/>
          <a:p>
            <a:pPr indent="0" marL="0">
              <a:buNone/>
            </a:pPr>
            <a:r>
              <a:rPr lang="en-US" sz="1050" b="1" spc="50" kern="0" dirty="0">
                <a:solidFill>
                  <a:srgbClr val="B8842A"/>
                </a:solidFill>
                <a:latin typeface="Calibri" pitchFamily="34" charset="0"/>
                <a:ea typeface="Calibri" pitchFamily="34" charset="-122"/>
                <a:cs typeface="Calibri" pitchFamily="34" charset="-120"/>
              </a:rPr>
              <a:t>SEP 2024 – JAN 2026</a:t>
            </a:r>
            <a:endParaRPr lang="en-US" sz="1050" dirty="0"/>
          </a:p>
        </p:txBody>
      </p:sp>
      <p:sp>
        <p:nvSpPr>
          <p:cNvPr id="13" name="Text 11"/>
          <p:cNvSpPr txBox="1"/>
          <p:nvPr/>
        </p:nvSpPr>
        <p:spPr>
          <a:xfrm>
            <a:off x="603504" y="3154680"/>
            <a:ext cx="1761134" cy="566928"/>
          </a:xfrm>
          <a:prstGeom prst="rect">
            <a:avLst/>
          </a:prstGeom>
          <a:noFill/>
          <a:ln/>
        </p:spPr>
        <p:txBody>
          <a:bodyPr wrap="square" lIns="0" tIns="0" rIns="0" bIns="0" rtlCol="0" anchor="t"/>
          <a:lstStyle/>
          <a:p>
            <a:pPr indent="0" marL="0">
              <a:lnSpc>
                <a:spcPct val="105000"/>
              </a:lnSpc>
              <a:buNone/>
            </a:pPr>
            <a:r>
              <a:rPr lang="en-US" sz="1350" b="1" dirty="0">
                <a:solidFill>
                  <a:srgbClr val="12233B"/>
                </a:solidFill>
                <a:latin typeface="Cambria" pitchFamily="34" charset="0"/>
                <a:ea typeface="Cambria" pitchFamily="34" charset="-122"/>
                <a:cs typeface="Cambria" pitchFamily="34" charset="-120"/>
              </a:rPr>
              <a:t>Gaining Domain Knowledge</a:t>
            </a:r>
            <a:endParaRPr lang="en-US" sz="1350" dirty="0"/>
          </a:p>
        </p:txBody>
      </p:sp>
      <p:sp>
        <p:nvSpPr>
          <p:cNvPr id="14" name="Shape 12"/>
          <p:cNvSpPr/>
          <p:nvPr/>
        </p:nvSpPr>
        <p:spPr>
          <a:xfrm>
            <a:off x="603504" y="3813048"/>
            <a:ext cx="1742846" cy="0"/>
          </a:xfrm>
          <a:prstGeom prst="line">
            <a:avLst/>
          </a:prstGeom>
          <a:noFill/>
          <a:ln w="9525">
            <a:solidFill>
              <a:srgbClr val="B8842A"/>
            </a:solidFill>
            <a:prstDash val="solid"/>
          </a:ln>
        </p:spPr>
      </p:sp>
      <p:sp>
        <p:nvSpPr>
          <p:cNvPr id="15" name="Text 13"/>
          <p:cNvSpPr txBox="1"/>
          <p:nvPr/>
        </p:nvSpPr>
        <p:spPr>
          <a:xfrm>
            <a:off x="603504" y="3931920"/>
            <a:ext cx="1742846" cy="1508760"/>
          </a:xfrm>
          <a:prstGeom prst="rect">
            <a:avLst/>
          </a:prstGeom>
          <a:noFill/>
          <a:ln/>
        </p:spPr>
        <p:txBody>
          <a:bodyPr wrap="square" lIns="0" tIns="0" rIns="0" bIns="0" rtlCol="0" anchor="t"/>
          <a:lstStyle/>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MBA, Georgetown University</a:t>
            </a:r>
            <a:endParaRPr lang="en-US" sz="1000" dirty="0"/>
          </a:p>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Investment coursework</a:t>
            </a:r>
            <a:endParaRPr lang="en-US" sz="1000" dirty="0"/>
          </a:p>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Machine learning, independent study</a:t>
            </a:r>
            <a:endParaRPr lang="en-US" sz="1000" dirty="0"/>
          </a:p>
        </p:txBody>
      </p:sp>
      <p:sp>
        <p:nvSpPr>
          <p:cNvPr id="16" name="Shape 14"/>
          <p:cNvSpPr/>
          <p:nvPr/>
        </p:nvSpPr>
        <p:spPr>
          <a:xfrm>
            <a:off x="2492654" y="2523744"/>
            <a:ext cx="274320" cy="0"/>
          </a:xfrm>
          <a:prstGeom prst="line">
            <a:avLst/>
          </a:prstGeom>
          <a:noFill/>
          <a:ln w="22225">
            <a:solidFill>
              <a:srgbClr val="5A6675"/>
            </a:solidFill>
            <a:prstDash val="solid"/>
            <a:tailEnd type="triangle"/>
          </a:ln>
        </p:spPr>
      </p:sp>
      <p:sp>
        <p:nvSpPr>
          <p:cNvPr id="17" name="Shape 15"/>
          <p:cNvSpPr/>
          <p:nvPr/>
        </p:nvSpPr>
        <p:spPr>
          <a:xfrm>
            <a:off x="2766974" y="2148840"/>
            <a:ext cx="2035454" cy="3429000"/>
          </a:xfrm>
          <a:prstGeom prst="roundRect">
            <a:avLst>
              <a:gd name="adj" fmla="val 4043"/>
            </a:avLst>
          </a:prstGeom>
          <a:solidFill>
            <a:srgbClr val="F4F6F9"/>
          </a:solidFill>
          <a:ln/>
        </p:spPr>
      </p:sp>
      <p:sp>
        <p:nvSpPr>
          <p:cNvPr id="18" name="Shape 16"/>
          <p:cNvSpPr/>
          <p:nvPr/>
        </p:nvSpPr>
        <p:spPr>
          <a:xfrm>
            <a:off x="2766974" y="2148840"/>
            <a:ext cx="2035454" cy="82296"/>
          </a:xfrm>
          <a:prstGeom prst="roundRect">
            <a:avLst/>
          </a:prstGeom>
          <a:solidFill>
            <a:srgbClr val="2F6FED"/>
          </a:solidFill>
          <a:ln/>
        </p:spPr>
      </p:sp>
      <p:sp>
        <p:nvSpPr>
          <p:cNvPr id="19" name="Shape 17"/>
          <p:cNvSpPr/>
          <p:nvPr/>
        </p:nvSpPr>
        <p:spPr>
          <a:xfrm>
            <a:off x="2913278" y="2331720"/>
            <a:ext cx="384048" cy="384048"/>
          </a:xfrm>
          <a:prstGeom prst="ellipse">
            <a:avLst/>
          </a:prstGeom>
          <a:solidFill>
            <a:srgbClr val="2F6FED"/>
          </a:solidFill>
          <a:ln/>
        </p:spPr>
      </p:sp>
      <p:sp>
        <p:nvSpPr>
          <p:cNvPr id="20" name="Text 18"/>
          <p:cNvSpPr txBox="1"/>
          <p:nvPr/>
        </p:nvSpPr>
        <p:spPr>
          <a:xfrm>
            <a:off x="2913278" y="233172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2</a:t>
            </a:r>
            <a:endParaRPr lang="en-US" sz="1500" dirty="0"/>
          </a:p>
        </p:txBody>
      </p:sp>
      <p:sp>
        <p:nvSpPr>
          <p:cNvPr id="21" name="Text 19"/>
          <p:cNvSpPr txBox="1"/>
          <p:nvPr/>
        </p:nvSpPr>
        <p:spPr>
          <a:xfrm>
            <a:off x="2913278" y="2862072"/>
            <a:ext cx="1761134" cy="274320"/>
          </a:xfrm>
          <a:prstGeom prst="rect">
            <a:avLst/>
          </a:prstGeom>
          <a:noFill/>
          <a:ln/>
        </p:spPr>
        <p:txBody>
          <a:bodyPr wrap="square" lIns="0" tIns="0" rIns="0" bIns="0" rtlCol="0" anchor="ctr"/>
          <a:lstStyle/>
          <a:p>
            <a:pPr indent="0" marL="0">
              <a:buNone/>
            </a:pPr>
            <a:r>
              <a:rPr lang="en-US" sz="1050" b="1" spc="50" kern="0" dirty="0">
                <a:solidFill>
                  <a:srgbClr val="2F6FED"/>
                </a:solidFill>
                <a:latin typeface="Calibri" pitchFamily="34" charset="0"/>
                <a:ea typeface="Calibri" pitchFamily="34" charset="-122"/>
                <a:cs typeface="Calibri" pitchFamily="34" charset="-120"/>
              </a:rPr>
              <a:t>FEB – MAY 2026</a:t>
            </a:r>
            <a:endParaRPr lang="en-US" sz="1050" dirty="0"/>
          </a:p>
        </p:txBody>
      </p:sp>
      <p:sp>
        <p:nvSpPr>
          <p:cNvPr id="22" name="Text 20"/>
          <p:cNvSpPr txBox="1"/>
          <p:nvPr/>
        </p:nvSpPr>
        <p:spPr>
          <a:xfrm>
            <a:off x="2913278" y="3154680"/>
            <a:ext cx="1761134" cy="566928"/>
          </a:xfrm>
          <a:prstGeom prst="rect">
            <a:avLst/>
          </a:prstGeom>
          <a:noFill/>
          <a:ln/>
        </p:spPr>
        <p:txBody>
          <a:bodyPr wrap="square" lIns="0" tIns="0" rIns="0" bIns="0" rtlCol="0" anchor="t"/>
          <a:lstStyle/>
          <a:p>
            <a:pPr indent="0" marL="0">
              <a:lnSpc>
                <a:spcPct val="105000"/>
              </a:lnSpc>
              <a:buNone/>
            </a:pPr>
            <a:r>
              <a:rPr lang="en-US" sz="1350" b="1" dirty="0">
                <a:solidFill>
                  <a:srgbClr val="12233B"/>
                </a:solidFill>
                <a:latin typeface="Cambria" pitchFamily="34" charset="0"/>
                <a:ea typeface="Cambria" pitchFamily="34" charset="-122"/>
                <a:cs typeface="Cambria" pitchFamily="34" charset="-120"/>
              </a:rPr>
              <a:t>Built the Product</a:t>
            </a:r>
            <a:endParaRPr lang="en-US" sz="1350" dirty="0"/>
          </a:p>
        </p:txBody>
      </p:sp>
      <p:sp>
        <p:nvSpPr>
          <p:cNvPr id="23" name="Shape 21"/>
          <p:cNvSpPr/>
          <p:nvPr/>
        </p:nvSpPr>
        <p:spPr>
          <a:xfrm>
            <a:off x="2913278" y="3813048"/>
            <a:ext cx="1742846" cy="0"/>
          </a:xfrm>
          <a:prstGeom prst="line">
            <a:avLst/>
          </a:prstGeom>
          <a:noFill/>
          <a:ln w="9525">
            <a:solidFill>
              <a:srgbClr val="2F6FED"/>
            </a:solidFill>
            <a:prstDash val="solid"/>
          </a:ln>
        </p:spPr>
      </p:sp>
      <p:sp>
        <p:nvSpPr>
          <p:cNvPr id="24" name="Text 22"/>
          <p:cNvSpPr txBox="1"/>
          <p:nvPr/>
        </p:nvSpPr>
        <p:spPr>
          <a:xfrm>
            <a:off x="2913278" y="3931920"/>
            <a:ext cx="1742846" cy="1508760"/>
          </a:xfrm>
          <a:prstGeom prst="rect">
            <a:avLst/>
          </a:prstGeom>
          <a:noFill/>
          <a:ln/>
        </p:spPr>
        <p:txBody>
          <a:bodyPr wrap="square" lIns="0" tIns="0" rIns="0" bIns="0" rtlCol="0" anchor="t"/>
          <a:lstStyle/>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Designed and built all five modules, from the ground up.</a:t>
            </a:r>
            <a:endParaRPr lang="en-US" sz="1000" dirty="0"/>
          </a:p>
        </p:txBody>
      </p:sp>
      <p:sp>
        <p:nvSpPr>
          <p:cNvPr id="25" name="Shape 23"/>
          <p:cNvSpPr/>
          <p:nvPr/>
        </p:nvSpPr>
        <p:spPr>
          <a:xfrm>
            <a:off x="4802429" y="2523744"/>
            <a:ext cx="274320" cy="0"/>
          </a:xfrm>
          <a:prstGeom prst="line">
            <a:avLst/>
          </a:prstGeom>
          <a:noFill/>
          <a:ln w="22225">
            <a:solidFill>
              <a:srgbClr val="5A6675"/>
            </a:solidFill>
            <a:prstDash val="solid"/>
            <a:tailEnd type="triangle"/>
          </a:ln>
        </p:spPr>
      </p:sp>
      <p:sp>
        <p:nvSpPr>
          <p:cNvPr id="26" name="Shape 24"/>
          <p:cNvSpPr/>
          <p:nvPr/>
        </p:nvSpPr>
        <p:spPr>
          <a:xfrm>
            <a:off x="5076749" y="2148840"/>
            <a:ext cx="2035454" cy="3429000"/>
          </a:xfrm>
          <a:prstGeom prst="roundRect">
            <a:avLst>
              <a:gd name="adj" fmla="val 4043"/>
            </a:avLst>
          </a:prstGeom>
          <a:solidFill>
            <a:srgbClr val="F4F6F9"/>
          </a:solidFill>
          <a:ln/>
        </p:spPr>
      </p:sp>
      <p:sp>
        <p:nvSpPr>
          <p:cNvPr id="27" name="Shape 25"/>
          <p:cNvSpPr/>
          <p:nvPr/>
        </p:nvSpPr>
        <p:spPr>
          <a:xfrm>
            <a:off x="5076749" y="2148840"/>
            <a:ext cx="2035454" cy="82296"/>
          </a:xfrm>
          <a:prstGeom prst="roundRect">
            <a:avLst/>
          </a:prstGeom>
          <a:solidFill>
            <a:srgbClr val="2BB3A3"/>
          </a:solidFill>
          <a:ln/>
        </p:spPr>
      </p:sp>
      <p:sp>
        <p:nvSpPr>
          <p:cNvPr id="28" name="Shape 26"/>
          <p:cNvSpPr/>
          <p:nvPr/>
        </p:nvSpPr>
        <p:spPr>
          <a:xfrm>
            <a:off x="5223053" y="2331720"/>
            <a:ext cx="384048" cy="384048"/>
          </a:xfrm>
          <a:prstGeom prst="ellipse">
            <a:avLst/>
          </a:prstGeom>
          <a:solidFill>
            <a:srgbClr val="2BB3A3"/>
          </a:solidFill>
          <a:ln/>
        </p:spPr>
      </p:sp>
      <p:sp>
        <p:nvSpPr>
          <p:cNvPr id="29" name="Text 27"/>
          <p:cNvSpPr txBox="1"/>
          <p:nvPr/>
        </p:nvSpPr>
        <p:spPr>
          <a:xfrm>
            <a:off x="5223053" y="233172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3</a:t>
            </a:r>
            <a:endParaRPr lang="en-US" sz="1500" dirty="0"/>
          </a:p>
        </p:txBody>
      </p:sp>
      <p:sp>
        <p:nvSpPr>
          <p:cNvPr id="30" name="Text 28"/>
          <p:cNvSpPr txBox="1"/>
          <p:nvPr/>
        </p:nvSpPr>
        <p:spPr>
          <a:xfrm>
            <a:off x="5223053" y="2862072"/>
            <a:ext cx="1761134" cy="274320"/>
          </a:xfrm>
          <a:prstGeom prst="rect">
            <a:avLst/>
          </a:prstGeom>
          <a:noFill/>
          <a:ln/>
        </p:spPr>
        <p:txBody>
          <a:bodyPr wrap="square" lIns="0" tIns="0" rIns="0" bIns="0" rtlCol="0" anchor="ctr"/>
          <a:lstStyle/>
          <a:p>
            <a:pPr indent="0" marL="0">
              <a:buNone/>
            </a:pPr>
            <a:r>
              <a:rPr lang="en-US" sz="1050" b="1" spc="50" kern="0" dirty="0">
                <a:solidFill>
                  <a:srgbClr val="2BB3A3"/>
                </a:solidFill>
                <a:latin typeface="Calibri" pitchFamily="34" charset="0"/>
                <a:ea typeface="Calibri" pitchFamily="34" charset="-122"/>
                <a:cs typeface="Calibri" pitchFamily="34" charset="-120"/>
              </a:rPr>
              <a:t>JUN – JUL 2026</a:t>
            </a:r>
            <a:endParaRPr lang="en-US" sz="1050" dirty="0"/>
          </a:p>
        </p:txBody>
      </p:sp>
      <p:sp>
        <p:nvSpPr>
          <p:cNvPr id="31" name="Text 29"/>
          <p:cNvSpPr txBox="1"/>
          <p:nvPr/>
        </p:nvSpPr>
        <p:spPr>
          <a:xfrm>
            <a:off x="5223053" y="3154680"/>
            <a:ext cx="1761134" cy="566928"/>
          </a:xfrm>
          <a:prstGeom prst="rect">
            <a:avLst/>
          </a:prstGeom>
          <a:noFill/>
          <a:ln/>
        </p:spPr>
        <p:txBody>
          <a:bodyPr wrap="square" lIns="0" tIns="0" rIns="0" bIns="0" rtlCol="0" anchor="t"/>
          <a:lstStyle/>
          <a:p>
            <a:pPr indent="0" marL="0">
              <a:lnSpc>
                <a:spcPct val="105000"/>
              </a:lnSpc>
              <a:buNone/>
            </a:pPr>
            <a:r>
              <a:rPr lang="en-US" sz="1350" b="1" dirty="0">
                <a:solidFill>
                  <a:srgbClr val="12233B"/>
                </a:solidFill>
                <a:latin typeface="Cambria" pitchFamily="34" charset="0"/>
                <a:ea typeface="Cambria" pitchFamily="34" charset="-122"/>
                <a:cs typeface="Cambria" pitchFamily="34" charset="-120"/>
              </a:rPr>
              <a:t>System Design &amp; Optimization</a:t>
            </a:r>
            <a:endParaRPr lang="en-US" sz="1350" dirty="0"/>
          </a:p>
        </p:txBody>
      </p:sp>
      <p:sp>
        <p:nvSpPr>
          <p:cNvPr id="32" name="Shape 30"/>
          <p:cNvSpPr/>
          <p:nvPr/>
        </p:nvSpPr>
        <p:spPr>
          <a:xfrm>
            <a:off x="5223053" y="3813048"/>
            <a:ext cx="1742846" cy="0"/>
          </a:xfrm>
          <a:prstGeom prst="line">
            <a:avLst/>
          </a:prstGeom>
          <a:noFill/>
          <a:ln w="9525">
            <a:solidFill>
              <a:srgbClr val="2BB3A3"/>
            </a:solidFill>
            <a:prstDash val="solid"/>
          </a:ln>
        </p:spPr>
      </p:sp>
      <p:sp>
        <p:nvSpPr>
          <p:cNvPr id="33" name="Text 31"/>
          <p:cNvSpPr txBox="1"/>
          <p:nvPr/>
        </p:nvSpPr>
        <p:spPr>
          <a:xfrm>
            <a:off x="5223053" y="3931920"/>
            <a:ext cx="1742846" cy="1508760"/>
          </a:xfrm>
          <a:prstGeom prst="rect">
            <a:avLst/>
          </a:prstGeom>
          <a:noFill/>
          <a:ln/>
        </p:spPr>
        <p:txBody>
          <a:bodyPr wrap="square" lIns="0" tIns="0" rIns="0" bIns="0" rtlCol="0" anchor="t"/>
          <a:lstStyle/>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Rebuilt the architecture and optimized performance platform-wide.</a:t>
            </a:r>
            <a:endParaRPr lang="en-US" sz="1000" dirty="0"/>
          </a:p>
        </p:txBody>
      </p:sp>
      <p:sp>
        <p:nvSpPr>
          <p:cNvPr id="34" name="Shape 32"/>
          <p:cNvSpPr/>
          <p:nvPr/>
        </p:nvSpPr>
        <p:spPr>
          <a:xfrm>
            <a:off x="7112203" y="2523744"/>
            <a:ext cx="274320" cy="0"/>
          </a:xfrm>
          <a:prstGeom prst="line">
            <a:avLst/>
          </a:prstGeom>
          <a:noFill/>
          <a:ln w="22225">
            <a:solidFill>
              <a:srgbClr val="5A6675"/>
            </a:solidFill>
            <a:prstDash val="solid"/>
            <a:tailEnd type="triangle"/>
          </a:ln>
        </p:spPr>
      </p:sp>
      <p:sp>
        <p:nvSpPr>
          <p:cNvPr id="35" name="Shape 33"/>
          <p:cNvSpPr/>
          <p:nvPr/>
        </p:nvSpPr>
        <p:spPr>
          <a:xfrm>
            <a:off x="7386523" y="2148840"/>
            <a:ext cx="2035454" cy="3429000"/>
          </a:xfrm>
          <a:prstGeom prst="roundRect">
            <a:avLst>
              <a:gd name="adj" fmla="val 4043"/>
            </a:avLst>
          </a:prstGeom>
          <a:solidFill>
            <a:srgbClr val="F4F6F9"/>
          </a:solidFill>
          <a:ln/>
        </p:spPr>
      </p:sp>
      <p:sp>
        <p:nvSpPr>
          <p:cNvPr id="36" name="Shape 34"/>
          <p:cNvSpPr/>
          <p:nvPr/>
        </p:nvSpPr>
        <p:spPr>
          <a:xfrm>
            <a:off x="7386523" y="2148840"/>
            <a:ext cx="2035454" cy="82296"/>
          </a:xfrm>
          <a:prstGeom prst="roundRect">
            <a:avLst/>
          </a:prstGeom>
          <a:solidFill>
            <a:srgbClr val="C24D4D"/>
          </a:solidFill>
          <a:ln/>
        </p:spPr>
      </p:sp>
      <p:sp>
        <p:nvSpPr>
          <p:cNvPr id="37" name="Shape 35"/>
          <p:cNvSpPr/>
          <p:nvPr/>
        </p:nvSpPr>
        <p:spPr>
          <a:xfrm>
            <a:off x="7532827" y="2331720"/>
            <a:ext cx="384048" cy="384048"/>
          </a:xfrm>
          <a:prstGeom prst="ellipse">
            <a:avLst/>
          </a:prstGeom>
          <a:solidFill>
            <a:srgbClr val="C24D4D"/>
          </a:solidFill>
          <a:ln/>
        </p:spPr>
      </p:sp>
      <p:sp>
        <p:nvSpPr>
          <p:cNvPr id="38" name="Text 36"/>
          <p:cNvSpPr txBox="1"/>
          <p:nvPr/>
        </p:nvSpPr>
        <p:spPr>
          <a:xfrm>
            <a:off x="7532827" y="233172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4</a:t>
            </a:r>
            <a:endParaRPr lang="en-US" sz="1500" dirty="0"/>
          </a:p>
        </p:txBody>
      </p:sp>
      <p:sp>
        <p:nvSpPr>
          <p:cNvPr id="39" name="Text 37"/>
          <p:cNvSpPr txBox="1"/>
          <p:nvPr/>
        </p:nvSpPr>
        <p:spPr>
          <a:xfrm>
            <a:off x="7532827" y="2862072"/>
            <a:ext cx="1761134" cy="274320"/>
          </a:xfrm>
          <a:prstGeom prst="rect">
            <a:avLst/>
          </a:prstGeom>
          <a:noFill/>
          <a:ln/>
        </p:spPr>
        <p:txBody>
          <a:bodyPr wrap="square" lIns="0" tIns="0" rIns="0" bIns="0" rtlCol="0" anchor="ctr"/>
          <a:lstStyle/>
          <a:p>
            <a:pPr indent="0" marL="0">
              <a:buNone/>
            </a:pPr>
            <a:r>
              <a:rPr lang="en-US" sz="1050" b="1" spc="50" kern="0" dirty="0">
                <a:solidFill>
                  <a:srgbClr val="C24D4D"/>
                </a:solidFill>
                <a:latin typeface="Calibri" pitchFamily="34" charset="0"/>
                <a:ea typeface="Calibri" pitchFamily="34" charset="-122"/>
                <a:cs typeface="Calibri" pitchFamily="34" charset="-120"/>
              </a:rPr>
              <a:t>AUG – SEP 2026</a:t>
            </a:r>
            <a:endParaRPr lang="en-US" sz="1050" dirty="0"/>
          </a:p>
        </p:txBody>
      </p:sp>
      <p:sp>
        <p:nvSpPr>
          <p:cNvPr id="40" name="Text 38"/>
          <p:cNvSpPr txBox="1"/>
          <p:nvPr/>
        </p:nvSpPr>
        <p:spPr>
          <a:xfrm>
            <a:off x="7532827" y="3154680"/>
            <a:ext cx="1761134" cy="566928"/>
          </a:xfrm>
          <a:prstGeom prst="rect">
            <a:avLst/>
          </a:prstGeom>
          <a:noFill/>
          <a:ln/>
        </p:spPr>
        <p:txBody>
          <a:bodyPr wrap="square" lIns="0" tIns="0" rIns="0" bIns="0" rtlCol="0" anchor="t"/>
          <a:lstStyle/>
          <a:p>
            <a:pPr indent="0" marL="0">
              <a:lnSpc>
                <a:spcPct val="105000"/>
              </a:lnSpc>
              <a:buNone/>
            </a:pPr>
            <a:r>
              <a:rPr lang="en-US" sz="1350" b="1" dirty="0">
                <a:solidFill>
                  <a:srgbClr val="12233B"/>
                </a:solidFill>
                <a:latin typeface="Cambria" pitchFamily="34" charset="0"/>
                <a:ea typeface="Cambria" pitchFamily="34" charset="-122"/>
                <a:cs typeface="Cambria" pitchFamily="34" charset="-120"/>
              </a:rPr>
              <a:t>Testing &amp; Documentation</a:t>
            </a:r>
            <a:endParaRPr lang="en-US" sz="1350" dirty="0"/>
          </a:p>
        </p:txBody>
      </p:sp>
      <p:sp>
        <p:nvSpPr>
          <p:cNvPr id="41" name="Shape 39"/>
          <p:cNvSpPr/>
          <p:nvPr/>
        </p:nvSpPr>
        <p:spPr>
          <a:xfrm>
            <a:off x="7532827" y="3813048"/>
            <a:ext cx="1742846" cy="0"/>
          </a:xfrm>
          <a:prstGeom prst="line">
            <a:avLst/>
          </a:prstGeom>
          <a:noFill/>
          <a:ln w="9525">
            <a:solidFill>
              <a:srgbClr val="C24D4D"/>
            </a:solidFill>
            <a:prstDash val="solid"/>
          </a:ln>
        </p:spPr>
      </p:sp>
      <p:sp>
        <p:nvSpPr>
          <p:cNvPr id="42" name="Text 40"/>
          <p:cNvSpPr txBox="1"/>
          <p:nvPr/>
        </p:nvSpPr>
        <p:spPr>
          <a:xfrm>
            <a:off x="7532827" y="3931920"/>
            <a:ext cx="1742846" cy="1508760"/>
          </a:xfrm>
          <a:prstGeom prst="rect">
            <a:avLst/>
          </a:prstGeom>
          <a:noFill/>
          <a:ln/>
        </p:spPr>
        <p:txBody>
          <a:bodyPr wrap="square" lIns="0" tIns="0" rIns="0" bIns="0" rtlCol="0" anchor="t"/>
          <a:lstStyle/>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Unit and integration testing, plus the full Thought Process write-ups.</a:t>
            </a:r>
            <a:endParaRPr lang="en-US" sz="1000" dirty="0"/>
          </a:p>
        </p:txBody>
      </p:sp>
      <p:sp>
        <p:nvSpPr>
          <p:cNvPr id="43" name="Shape 41"/>
          <p:cNvSpPr/>
          <p:nvPr/>
        </p:nvSpPr>
        <p:spPr>
          <a:xfrm>
            <a:off x="9421978" y="2523744"/>
            <a:ext cx="274320" cy="0"/>
          </a:xfrm>
          <a:prstGeom prst="line">
            <a:avLst/>
          </a:prstGeom>
          <a:noFill/>
          <a:ln w="22225">
            <a:solidFill>
              <a:srgbClr val="5A6675"/>
            </a:solidFill>
            <a:prstDash val="solid"/>
            <a:tailEnd type="triangle"/>
          </a:ln>
        </p:spPr>
      </p:sp>
      <p:sp>
        <p:nvSpPr>
          <p:cNvPr id="44" name="Shape 42"/>
          <p:cNvSpPr/>
          <p:nvPr/>
        </p:nvSpPr>
        <p:spPr>
          <a:xfrm>
            <a:off x="9696298" y="2148840"/>
            <a:ext cx="2035454" cy="3429000"/>
          </a:xfrm>
          <a:prstGeom prst="roundRect">
            <a:avLst>
              <a:gd name="adj" fmla="val 4043"/>
            </a:avLst>
          </a:prstGeom>
          <a:solidFill>
            <a:srgbClr val="FFFFFF"/>
          </a:solidFill>
          <a:ln w="19050">
            <a:solidFill>
              <a:srgbClr val="1F8A5F"/>
            </a:solidFill>
            <a:prstDash val="solid"/>
          </a:ln>
        </p:spPr>
      </p:sp>
      <p:sp>
        <p:nvSpPr>
          <p:cNvPr id="45" name="Shape 43"/>
          <p:cNvSpPr/>
          <p:nvPr/>
        </p:nvSpPr>
        <p:spPr>
          <a:xfrm>
            <a:off x="9696298" y="2148840"/>
            <a:ext cx="2035454" cy="82296"/>
          </a:xfrm>
          <a:prstGeom prst="roundRect">
            <a:avLst/>
          </a:prstGeom>
          <a:solidFill>
            <a:srgbClr val="1F8A5F"/>
          </a:solidFill>
          <a:ln/>
        </p:spPr>
      </p:sp>
      <p:sp>
        <p:nvSpPr>
          <p:cNvPr id="46" name="Shape 44"/>
          <p:cNvSpPr/>
          <p:nvPr/>
        </p:nvSpPr>
        <p:spPr>
          <a:xfrm>
            <a:off x="9842602" y="2331720"/>
            <a:ext cx="384048" cy="384048"/>
          </a:xfrm>
          <a:prstGeom prst="ellipse">
            <a:avLst/>
          </a:prstGeom>
          <a:solidFill>
            <a:srgbClr val="1F8A5F"/>
          </a:solidFill>
          <a:ln/>
        </p:spPr>
      </p:sp>
      <p:sp>
        <p:nvSpPr>
          <p:cNvPr id="47" name="Text 45"/>
          <p:cNvSpPr txBox="1"/>
          <p:nvPr/>
        </p:nvSpPr>
        <p:spPr>
          <a:xfrm>
            <a:off x="9842602" y="2331720"/>
            <a:ext cx="384048" cy="384048"/>
          </a:xfrm>
          <a:prstGeom prst="rect">
            <a:avLst/>
          </a:prstGeom>
          <a:noFill/>
          <a:ln/>
        </p:spPr>
        <p:txBody>
          <a:bodyPr wrap="square" lIns="0" tIns="0" rIns="0" bIns="0" rtlCol="0" anchor="ctr"/>
          <a:lstStyle/>
          <a:p>
            <a:pPr algn="ctr" indent="0" marL="0">
              <a:buNone/>
            </a:pPr>
            <a:r>
              <a:rPr lang="en-US" sz="1500" b="1" dirty="0">
                <a:solidFill>
                  <a:srgbClr val="FFFFFF"/>
                </a:solidFill>
                <a:latin typeface="Cambria" pitchFamily="34" charset="0"/>
                <a:ea typeface="Cambria" pitchFamily="34" charset="-122"/>
                <a:cs typeface="Cambria" pitchFamily="34" charset="-120"/>
              </a:rPr>
              <a:t>5</a:t>
            </a:r>
            <a:endParaRPr lang="en-US" sz="1500" dirty="0"/>
          </a:p>
        </p:txBody>
      </p:sp>
      <p:sp>
        <p:nvSpPr>
          <p:cNvPr id="48" name="Text 46"/>
          <p:cNvSpPr txBox="1"/>
          <p:nvPr/>
        </p:nvSpPr>
        <p:spPr>
          <a:xfrm>
            <a:off x="9842602" y="2862072"/>
            <a:ext cx="1761134" cy="274320"/>
          </a:xfrm>
          <a:prstGeom prst="rect">
            <a:avLst/>
          </a:prstGeom>
          <a:noFill/>
          <a:ln/>
        </p:spPr>
        <p:txBody>
          <a:bodyPr wrap="square" lIns="0" tIns="0" rIns="0" bIns="0" rtlCol="0" anchor="ctr"/>
          <a:lstStyle/>
          <a:p>
            <a:pPr indent="0" marL="0">
              <a:buNone/>
            </a:pPr>
            <a:r>
              <a:rPr lang="en-US" sz="1050" b="1" spc="50" kern="0" dirty="0">
                <a:solidFill>
                  <a:srgbClr val="1F8A5F"/>
                </a:solidFill>
                <a:latin typeface="Calibri" pitchFamily="34" charset="0"/>
                <a:ea typeface="Calibri" pitchFamily="34" charset="-122"/>
                <a:cs typeface="Calibri" pitchFamily="34" charset="-120"/>
              </a:rPr>
              <a:t>NEXT</a:t>
            </a:r>
            <a:endParaRPr lang="en-US" sz="1050" dirty="0"/>
          </a:p>
        </p:txBody>
      </p:sp>
      <p:sp>
        <p:nvSpPr>
          <p:cNvPr id="49" name="Text 47"/>
          <p:cNvSpPr txBox="1"/>
          <p:nvPr/>
        </p:nvSpPr>
        <p:spPr>
          <a:xfrm>
            <a:off x="9842602" y="3154680"/>
            <a:ext cx="1761134" cy="566928"/>
          </a:xfrm>
          <a:prstGeom prst="rect">
            <a:avLst/>
          </a:prstGeom>
          <a:noFill/>
          <a:ln/>
        </p:spPr>
        <p:txBody>
          <a:bodyPr wrap="square" lIns="0" tIns="0" rIns="0" bIns="0" rtlCol="0" anchor="t"/>
          <a:lstStyle/>
          <a:p>
            <a:pPr indent="0" marL="0">
              <a:lnSpc>
                <a:spcPct val="105000"/>
              </a:lnSpc>
              <a:buNone/>
            </a:pPr>
            <a:r>
              <a:rPr lang="en-US" sz="1350" b="1" dirty="0">
                <a:solidFill>
                  <a:srgbClr val="12233B"/>
                </a:solidFill>
                <a:latin typeface="Cambria" pitchFamily="34" charset="0"/>
                <a:ea typeface="Cambria" pitchFamily="34" charset="-122"/>
                <a:cs typeface="Cambria" pitchFamily="34" charset="-120"/>
              </a:rPr>
              <a:t>Beta Testing</a:t>
            </a:r>
            <a:endParaRPr lang="en-US" sz="1350" dirty="0"/>
          </a:p>
        </p:txBody>
      </p:sp>
      <p:sp>
        <p:nvSpPr>
          <p:cNvPr id="50" name="Shape 48"/>
          <p:cNvSpPr/>
          <p:nvPr/>
        </p:nvSpPr>
        <p:spPr>
          <a:xfrm>
            <a:off x="9842602" y="3813048"/>
            <a:ext cx="1742846" cy="0"/>
          </a:xfrm>
          <a:prstGeom prst="line">
            <a:avLst/>
          </a:prstGeom>
          <a:noFill/>
          <a:ln w="9525">
            <a:solidFill>
              <a:srgbClr val="1F8A5F"/>
            </a:solidFill>
            <a:prstDash val="solid"/>
          </a:ln>
        </p:spPr>
      </p:sp>
      <p:sp>
        <p:nvSpPr>
          <p:cNvPr id="51" name="Text 49"/>
          <p:cNvSpPr txBox="1"/>
          <p:nvPr/>
        </p:nvSpPr>
        <p:spPr>
          <a:xfrm>
            <a:off x="9842602" y="3931920"/>
            <a:ext cx="1742846" cy="1508760"/>
          </a:xfrm>
          <a:prstGeom prst="rect">
            <a:avLst/>
          </a:prstGeom>
          <a:noFill/>
          <a:ln/>
        </p:spPr>
        <p:txBody>
          <a:bodyPr wrap="square" lIns="0" tIns="0" rIns="0" bIns="0" rtlCol="0" anchor="t"/>
          <a:lstStyle/>
          <a:p>
            <a:pPr indent="0" marL="0">
              <a:lnSpc>
                <a:spcPct val="128000"/>
              </a:lnSpc>
              <a:buNone/>
            </a:pPr>
            <a:r>
              <a:rPr lang="en-US" sz="1000" dirty="0">
                <a:solidFill>
                  <a:srgbClr val="12233B"/>
                </a:solidFill>
                <a:latin typeface="Calibri" pitchFamily="34" charset="0"/>
                <a:ea typeface="Calibri" pitchFamily="34" charset="-122"/>
                <a:cs typeface="Calibri" pitchFamily="34" charset="-120"/>
              </a:rPr>
              <a:t>Opening the product up for real user feedback.</a:t>
            </a:r>
            <a:endParaRPr lang="en-US" sz="1000" dirty="0"/>
          </a:p>
        </p:txBody>
      </p:sp>
      <p:sp>
        <p:nvSpPr>
          <p:cNvPr id="52" name="Text 50"/>
          <p:cNvSpPr txBox="1"/>
          <p:nvPr/>
        </p:nvSpPr>
        <p:spPr>
          <a:xfrm>
            <a:off x="640080" y="5742432"/>
            <a:ext cx="10908792" cy="365760"/>
          </a:xfrm>
          <a:prstGeom prst="rect">
            <a:avLst/>
          </a:prstGeom>
          <a:noFill/>
          <a:ln/>
        </p:spPr>
        <p:txBody>
          <a:bodyPr wrap="square" lIns="0" tIns="0" rIns="0" bIns="0" rtlCol="0" anchor="ctr"/>
          <a:lstStyle/>
          <a:p>
            <a:pPr indent="0" marL="0">
              <a:buNone/>
            </a:pPr>
            <a:r>
              <a:rPr lang="en-US" sz="1150" i="1" dirty="0">
                <a:solidFill>
                  <a:srgbClr val="5A6675"/>
                </a:solidFill>
                <a:latin typeface="Calibri" pitchFamily="34" charset="0"/>
                <a:ea typeface="Calibri" pitchFamily="34" charset="-122"/>
                <a:cs typeface="Calibri" pitchFamily="34" charset="-120"/>
              </a:rPr>
              <a:t>Sixteen months building the foundation, four months building the product, two months on system design, two more on testing and documentation — and beta testing next.</a:t>
            </a:r>
            <a:endParaRPr lang="en-US" sz="1150" dirty="0"/>
          </a:p>
        </p:txBody>
      </p:sp>
      <p:sp>
        <p:nvSpPr>
          <p:cNvPr id="53" name="Text 51"/>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2233B"/>
        </a:solidFill>
      </p:bgPr>
    </p:bg>
    <p:spTree>
      <p:nvGrpSpPr>
        <p:cNvPr id="1" name=""/>
        <p:cNvGrpSpPr/>
        <p:nvPr/>
      </p:nvGrpSpPr>
      <p:grpSpPr>
        <a:xfrm>
          <a:off x="0" y="0"/>
          <a:ext cx="0" cy="0"/>
          <a:chOff x="0" y="0"/>
          <a:chExt cx="0" cy="0"/>
        </a:xfrm>
      </p:grpSpPr>
      <p:sp>
        <p:nvSpPr>
          <p:cNvPr id="2" name="Text 0"/>
          <p:cNvSpPr txBox="1"/>
          <p:nvPr/>
        </p:nvSpPr>
        <p:spPr>
          <a:xfrm>
            <a:off x="640080" y="594360"/>
            <a:ext cx="10908792" cy="640080"/>
          </a:xfrm>
          <a:prstGeom prst="rect">
            <a:avLst/>
          </a:prstGeom>
          <a:noFill/>
          <a:ln/>
        </p:spPr>
        <p:txBody>
          <a:bodyPr wrap="square" lIns="0" tIns="0" rIns="0" bIns="0" rtlCol="0" anchor="ctr"/>
          <a:lstStyle/>
          <a:p>
            <a:pPr indent="0" marL="0">
              <a:buNone/>
            </a:pPr>
            <a:r>
              <a:rPr lang="en-US" sz="2700" b="1" dirty="0">
                <a:solidFill>
                  <a:srgbClr val="FFFFFF"/>
                </a:solidFill>
                <a:latin typeface="Cambria" pitchFamily="34" charset="0"/>
                <a:ea typeface="Cambria" pitchFamily="34" charset="-122"/>
                <a:cs typeface="Cambria" pitchFamily="34" charset="-120"/>
              </a:rPr>
              <a:t>One platform, five modules, four phases of real work</a:t>
            </a:r>
            <a:endParaRPr lang="en-US" sz="2700" dirty="0"/>
          </a:p>
        </p:txBody>
      </p:sp>
      <p:sp>
        <p:nvSpPr>
          <p:cNvPr id="3" name="Text 1"/>
          <p:cNvSpPr txBox="1"/>
          <p:nvPr/>
        </p:nvSpPr>
        <p:spPr>
          <a:xfrm>
            <a:off x="640080" y="1325880"/>
            <a:ext cx="10908792" cy="365760"/>
          </a:xfrm>
          <a:prstGeom prst="rect">
            <a:avLst/>
          </a:prstGeom>
          <a:noFill/>
          <a:ln/>
        </p:spPr>
        <p:txBody>
          <a:bodyPr wrap="square" lIns="0" tIns="0" rIns="0" bIns="0" rtlCol="0" anchor="ctr"/>
          <a:lstStyle/>
          <a:p>
            <a:pPr indent="0" marL="0">
              <a:buNone/>
            </a:pPr>
            <a:r>
              <a:rPr lang="en-US" sz="1400" dirty="0">
                <a:solidFill>
                  <a:srgbClr val="C9D3E0"/>
                </a:solidFill>
                <a:latin typeface="Calibri" pitchFamily="34" charset="0"/>
                <a:ea typeface="Calibri" pitchFamily="34" charset="-122"/>
                <a:cs typeface="Calibri" pitchFamily="34" charset="-120"/>
              </a:rPr>
              <a:t>If you want to go deeper on any phase, each one has its own full deck:</a:t>
            </a:r>
            <a:endParaRPr lang="en-US" sz="1400" dirty="0"/>
          </a:p>
        </p:txBody>
      </p:sp>
      <p:sp>
        <p:nvSpPr>
          <p:cNvPr id="4" name="Shape 2"/>
          <p:cNvSpPr/>
          <p:nvPr/>
        </p:nvSpPr>
        <p:spPr>
          <a:xfrm>
            <a:off x="640080" y="1783080"/>
            <a:ext cx="128016" cy="566928"/>
          </a:xfrm>
          <a:prstGeom prst="roundRect">
            <a:avLst/>
          </a:prstGeom>
          <a:solidFill>
            <a:srgbClr val="C24D4D"/>
          </a:solidFill>
          <a:ln/>
        </p:spPr>
      </p:sp>
      <p:sp>
        <p:nvSpPr>
          <p:cNvPr id="5" name="Text 3"/>
          <p:cNvSpPr txBox="1"/>
          <p:nvPr/>
        </p:nvSpPr>
        <p:spPr>
          <a:xfrm>
            <a:off x="914400" y="1764792"/>
            <a:ext cx="10424160" cy="292608"/>
          </a:xfrm>
          <a:prstGeom prst="rect">
            <a:avLst/>
          </a:prstGeom>
          <a:noFill/>
          <a:ln/>
        </p:spPr>
        <p:txBody>
          <a:bodyPr wrap="square" lIns="0" tIns="0" rIns="0" bIns="0" rtlCol="0" anchor="ctr"/>
          <a:lstStyle/>
          <a:p>
            <a:pPr indent="0" marL="0">
              <a:buNone/>
            </a:pPr>
            <a:r>
              <a:rPr lang="en-US" sz="1300" b="1" dirty="0">
                <a:solidFill>
                  <a:srgbClr val="FFFFFF"/>
                </a:solidFill>
                <a:latin typeface="Cambria" pitchFamily="34" charset="0"/>
                <a:ea typeface="Cambria" pitchFamily="34" charset="-122"/>
                <a:cs typeface="Cambria" pitchFamily="34" charset="-120"/>
              </a:rPr>
              <a:t>Product_Story_Research_Survey_Competitive_Analysis</a:t>
            </a:r>
            <a:endParaRPr lang="en-US" sz="1300" dirty="0"/>
          </a:p>
        </p:txBody>
      </p:sp>
      <p:sp>
        <p:nvSpPr>
          <p:cNvPr id="6" name="Text 4"/>
          <p:cNvSpPr txBox="1"/>
          <p:nvPr/>
        </p:nvSpPr>
        <p:spPr>
          <a:xfrm>
            <a:off x="914400" y="2048256"/>
            <a:ext cx="10424160" cy="292608"/>
          </a:xfrm>
          <a:prstGeom prst="rect">
            <a:avLst/>
          </a:prstGeom>
          <a:noFill/>
          <a:ln/>
        </p:spPr>
        <p:txBody>
          <a:bodyPr wrap="square" lIns="0" tIns="0" rIns="0" bIns="0" rtlCol="0" anchor="ctr"/>
          <a:lstStyle/>
          <a:p>
            <a:pPr indent="0" marL="0">
              <a:buNone/>
            </a:pPr>
            <a:r>
              <a:rPr lang="en-US" sz="1080" dirty="0">
                <a:solidFill>
                  <a:srgbClr val="C9D3E0"/>
                </a:solidFill>
                <a:latin typeface="Calibri" pitchFamily="34" charset="0"/>
                <a:ea typeface="Calibri" pitchFamily="34" charset="-122"/>
                <a:cs typeface="Calibri" pitchFamily="34" charset="-120"/>
              </a:rPr>
              <a:t>The research, the survey, the competitive check, and the case for five modules</a:t>
            </a:r>
            <a:endParaRPr lang="en-US" sz="1080" dirty="0"/>
          </a:p>
        </p:txBody>
      </p:sp>
      <p:sp>
        <p:nvSpPr>
          <p:cNvPr id="7" name="Shape 5"/>
          <p:cNvSpPr/>
          <p:nvPr/>
        </p:nvSpPr>
        <p:spPr>
          <a:xfrm>
            <a:off x="640080" y="2423160"/>
            <a:ext cx="128016" cy="566928"/>
          </a:xfrm>
          <a:prstGeom prst="roundRect">
            <a:avLst/>
          </a:prstGeom>
          <a:solidFill>
            <a:srgbClr val="B8842A"/>
          </a:solidFill>
          <a:ln/>
        </p:spPr>
      </p:sp>
      <p:sp>
        <p:nvSpPr>
          <p:cNvPr id="8" name="Text 6"/>
          <p:cNvSpPr txBox="1"/>
          <p:nvPr/>
        </p:nvSpPr>
        <p:spPr>
          <a:xfrm>
            <a:off x="914400" y="2404872"/>
            <a:ext cx="10424160" cy="292608"/>
          </a:xfrm>
          <a:prstGeom prst="rect">
            <a:avLst/>
          </a:prstGeom>
          <a:noFill/>
          <a:ln/>
        </p:spPr>
        <p:txBody>
          <a:bodyPr wrap="square" lIns="0" tIns="0" rIns="0" bIns="0" rtlCol="0" anchor="ctr"/>
          <a:lstStyle/>
          <a:p>
            <a:pPr indent="0" marL="0">
              <a:buNone/>
            </a:pPr>
            <a:r>
              <a:rPr lang="en-US" sz="1300" b="1" dirty="0">
                <a:solidFill>
                  <a:srgbClr val="FFFFFF"/>
                </a:solidFill>
                <a:latin typeface="Cambria" pitchFamily="34" charset="0"/>
                <a:ea typeface="Cambria" pitchFamily="34" charset="-122"/>
                <a:cs typeface="Cambria" pitchFamily="34" charset="-120"/>
              </a:rPr>
              <a:t>Product_Walkthrough_Non_Technical / Technical</a:t>
            </a:r>
            <a:endParaRPr lang="en-US" sz="1300" dirty="0"/>
          </a:p>
        </p:txBody>
      </p:sp>
      <p:sp>
        <p:nvSpPr>
          <p:cNvPr id="9" name="Text 7"/>
          <p:cNvSpPr txBox="1"/>
          <p:nvPr/>
        </p:nvSpPr>
        <p:spPr>
          <a:xfrm>
            <a:off x="914400" y="2688336"/>
            <a:ext cx="10424160" cy="292608"/>
          </a:xfrm>
          <a:prstGeom prst="rect">
            <a:avLst/>
          </a:prstGeom>
          <a:noFill/>
          <a:ln/>
        </p:spPr>
        <p:txBody>
          <a:bodyPr wrap="square" lIns="0" tIns="0" rIns="0" bIns="0" rtlCol="0" anchor="ctr"/>
          <a:lstStyle/>
          <a:p>
            <a:pPr indent="0" marL="0">
              <a:buNone/>
            </a:pPr>
            <a:r>
              <a:rPr lang="en-US" sz="1080" dirty="0">
                <a:solidFill>
                  <a:srgbClr val="C9D3E0"/>
                </a:solidFill>
                <a:latin typeface="Calibri" pitchFamily="34" charset="0"/>
                <a:ea typeface="Calibri" pitchFamily="34" charset="-122"/>
                <a:cs typeface="Calibri" pitchFamily="34" charset="-120"/>
              </a:rPr>
              <a:t>Each of the five modules, in plain language and in build detail</a:t>
            </a:r>
            <a:endParaRPr lang="en-US" sz="1080" dirty="0"/>
          </a:p>
        </p:txBody>
      </p:sp>
      <p:sp>
        <p:nvSpPr>
          <p:cNvPr id="10" name="Shape 8"/>
          <p:cNvSpPr/>
          <p:nvPr/>
        </p:nvSpPr>
        <p:spPr>
          <a:xfrm>
            <a:off x="640080" y="3063240"/>
            <a:ext cx="128016" cy="566928"/>
          </a:xfrm>
          <a:prstGeom prst="roundRect">
            <a:avLst/>
          </a:prstGeom>
          <a:solidFill>
            <a:srgbClr val="2F6FED"/>
          </a:solidFill>
          <a:ln/>
        </p:spPr>
      </p:sp>
      <p:sp>
        <p:nvSpPr>
          <p:cNvPr id="11" name="Text 9"/>
          <p:cNvSpPr txBox="1"/>
          <p:nvPr/>
        </p:nvSpPr>
        <p:spPr>
          <a:xfrm>
            <a:off x="914400" y="3044952"/>
            <a:ext cx="10424160" cy="292608"/>
          </a:xfrm>
          <a:prstGeom prst="rect">
            <a:avLst/>
          </a:prstGeom>
          <a:noFill/>
          <a:ln/>
        </p:spPr>
        <p:txBody>
          <a:bodyPr wrap="square" lIns="0" tIns="0" rIns="0" bIns="0" rtlCol="0" anchor="ctr"/>
          <a:lstStyle/>
          <a:p>
            <a:pPr indent="0" marL="0">
              <a:buNone/>
            </a:pPr>
            <a:r>
              <a:rPr lang="en-US" sz="1300" b="1" dirty="0">
                <a:solidFill>
                  <a:srgbClr val="FFFFFF"/>
                </a:solidFill>
                <a:latin typeface="Cambria" pitchFamily="34" charset="0"/>
                <a:ea typeface="Cambria" pitchFamily="34" charset="-122"/>
                <a:cs typeface="Cambria" pitchFamily="34" charset="-120"/>
              </a:rPr>
              <a:t>Architecture_and_Optimization</a:t>
            </a:r>
            <a:endParaRPr lang="en-US" sz="1300" dirty="0"/>
          </a:p>
        </p:txBody>
      </p:sp>
      <p:sp>
        <p:nvSpPr>
          <p:cNvPr id="12" name="Text 10"/>
          <p:cNvSpPr txBox="1"/>
          <p:nvPr/>
        </p:nvSpPr>
        <p:spPr>
          <a:xfrm>
            <a:off x="914400" y="3328416"/>
            <a:ext cx="10424160" cy="292608"/>
          </a:xfrm>
          <a:prstGeom prst="rect">
            <a:avLst/>
          </a:prstGeom>
          <a:noFill/>
          <a:ln/>
        </p:spPr>
        <p:txBody>
          <a:bodyPr wrap="square" lIns="0" tIns="0" rIns="0" bIns="0" rtlCol="0" anchor="ctr"/>
          <a:lstStyle/>
          <a:p>
            <a:pPr indent="0" marL="0">
              <a:buNone/>
            </a:pPr>
            <a:r>
              <a:rPr lang="en-US" sz="1080" dirty="0">
                <a:solidFill>
                  <a:srgbClr val="C9D3E0"/>
                </a:solidFill>
                <a:latin typeface="Calibri" pitchFamily="34" charset="0"/>
                <a:ea typeface="Calibri" pitchFamily="34" charset="-122"/>
                <a:cs typeface="Calibri" pitchFamily="34" charset="-120"/>
              </a:rPr>
              <a:t>The architecture evolution and every performance win, module by module, in full</a:t>
            </a:r>
            <a:endParaRPr lang="en-US" sz="1080" dirty="0"/>
          </a:p>
        </p:txBody>
      </p:sp>
      <p:sp>
        <p:nvSpPr>
          <p:cNvPr id="13" name="Shape 11"/>
          <p:cNvSpPr/>
          <p:nvPr/>
        </p:nvSpPr>
        <p:spPr>
          <a:xfrm>
            <a:off x="640080" y="3703320"/>
            <a:ext cx="128016" cy="566928"/>
          </a:xfrm>
          <a:prstGeom prst="roundRect">
            <a:avLst/>
          </a:prstGeom>
          <a:solidFill>
            <a:srgbClr val="2BB3A3"/>
          </a:solidFill>
          <a:ln/>
        </p:spPr>
      </p:sp>
      <p:sp>
        <p:nvSpPr>
          <p:cNvPr id="14" name="Text 12"/>
          <p:cNvSpPr txBox="1"/>
          <p:nvPr/>
        </p:nvSpPr>
        <p:spPr>
          <a:xfrm>
            <a:off x="914400" y="3685032"/>
            <a:ext cx="10424160" cy="292608"/>
          </a:xfrm>
          <a:prstGeom prst="rect">
            <a:avLst/>
          </a:prstGeom>
          <a:noFill/>
          <a:ln/>
        </p:spPr>
        <p:txBody>
          <a:bodyPr wrap="square" lIns="0" tIns="0" rIns="0" bIns="0" rtlCol="0" anchor="ctr"/>
          <a:lstStyle/>
          <a:p>
            <a:pPr indent="0" marL="0">
              <a:buNone/>
            </a:pPr>
            <a:r>
              <a:rPr lang="en-US" sz="1300" b="1" dirty="0">
                <a:solidFill>
                  <a:srgbClr val="FFFFFF"/>
                </a:solidFill>
                <a:latin typeface="Cambria" pitchFamily="34" charset="0"/>
                <a:ea typeface="Cambria" pitchFamily="34" charset="-122"/>
                <a:cs typeface="Cambria" pitchFamily="34" charset="-120"/>
              </a:rPr>
              <a:t>Testing_Unit_and_Integration</a:t>
            </a:r>
            <a:endParaRPr lang="en-US" sz="1300" dirty="0"/>
          </a:p>
        </p:txBody>
      </p:sp>
      <p:sp>
        <p:nvSpPr>
          <p:cNvPr id="15" name="Text 13"/>
          <p:cNvSpPr txBox="1"/>
          <p:nvPr/>
        </p:nvSpPr>
        <p:spPr>
          <a:xfrm>
            <a:off x="914400" y="3968496"/>
            <a:ext cx="10424160" cy="292608"/>
          </a:xfrm>
          <a:prstGeom prst="rect">
            <a:avLst/>
          </a:prstGeom>
          <a:noFill/>
          <a:ln/>
        </p:spPr>
        <p:txBody>
          <a:bodyPr wrap="square" lIns="0" tIns="0" rIns="0" bIns="0" rtlCol="0" anchor="ctr"/>
          <a:lstStyle/>
          <a:p>
            <a:pPr indent="0" marL="0">
              <a:buNone/>
            </a:pPr>
            <a:r>
              <a:rPr lang="en-US" sz="1080" dirty="0">
                <a:solidFill>
                  <a:srgbClr val="C9D3E0"/>
                </a:solidFill>
                <a:latin typeface="Calibri" pitchFamily="34" charset="0"/>
                <a:ea typeface="Calibri" pitchFamily="34" charset="-122"/>
                <a:cs typeface="Calibri" pitchFamily="34" charset="-120"/>
              </a:rPr>
              <a:t>Every real bug caught testing each module alone, then testing them together — nine headline stories, told in full</a:t>
            </a:r>
            <a:endParaRPr lang="en-US" sz="1080" dirty="0"/>
          </a:p>
        </p:txBody>
      </p:sp>
      <p:sp>
        <p:nvSpPr>
          <p:cNvPr id="16" name="Shape 14"/>
          <p:cNvSpPr/>
          <p:nvPr/>
        </p:nvSpPr>
        <p:spPr>
          <a:xfrm>
            <a:off x="640080" y="4343400"/>
            <a:ext cx="128016" cy="566928"/>
          </a:xfrm>
          <a:prstGeom prst="roundRect">
            <a:avLst/>
          </a:prstGeom>
          <a:solidFill>
            <a:srgbClr val="7C5CFF"/>
          </a:solidFill>
          <a:ln/>
        </p:spPr>
      </p:sp>
      <p:sp>
        <p:nvSpPr>
          <p:cNvPr id="17" name="Text 15"/>
          <p:cNvSpPr txBox="1"/>
          <p:nvPr/>
        </p:nvSpPr>
        <p:spPr>
          <a:xfrm>
            <a:off x="914400" y="4325112"/>
            <a:ext cx="10424160" cy="292608"/>
          </a:xfrm>
          <a:prstGeom prst="rect">
            <a:avLst/>
          </a:prstGeom>
          <a:noFill/>
          <a:ln/>
        </p:spPr>
        <p:txBody>
          <a:bodyPr wrap="square" lIns="0" tIns="0" rIns="0" bIns="0" rtlCol="0" anchor="ctr"/>
          <a:lstStyle/>
          <a:p>
            <a:pPr indent="0" marL="0">
              <a:buNone/>
            </a:pPr>
            <a:r>
              <a:rPr lang="en-US" sz="1300" b="1" dirty="0">
                <a:solidFill>
                  <a:srgbClr val="FFFFFF"/>
                </a:solidFill>
                <a:latin typeface="Cambria" pitchFamily="34" charset="0"/>
                <a:ea typeface="Cambria" pitchFamily="34" charset="-122"/>
                <a:cs typeface="Cambria" pitchFamily="34" charset="-120"/>
              </a:rPr>
              <a:t>HMM_Macro_Regime_Deep_Dive</a:t>
            </a:r>
            <a:endParaRPr lang="en-US" sz="1300" dirty="0"/>
          </a:p>
        </p:txBody>
      </p:sp>
      <p:sp>
        <p:nvSpPr>
          <p:cNvPr id="18" name="Text 16"/>
          <p:cNvSpPr txBox="1"/>
          <p:nvPr/>
        </p:nvSpPr>
        <p:spPr>
          <a:xfrm>
            <a:off x="914400" y="4608576"/>
            <a:ext cx="10424160" cy="292608"/>
          </a:xfrm>
          <a:prstGeom prst="rect">
            <a:avLst/>
          </a:prstGeom>
          <a:noFill/>
          <a:ln/>
        </p:spPr>
        <p:txBody>
          <a:bodyPr wrap="square" lIns="0" tIns="0" rIns="0" bIns="0" rtlCol="0" anchor="ctr"/>
          <a:lstStyle/>
          <a:p>
            <a:pPr indent="0" marL="0">
              <a:buNone/>
            </a:pPr>
            <a:r>
              <a:rPr lang="en-US" sz="1080" dirty="0">
                <a:solidFill>
                  <a:srgbClr val="C9D3E0"/>
                </a:solidFill>
                <a:latin typeface="Calibri" pitchFamily="34" charset="0"/>
                <a:ea typeface="Calibri" pitchFamily="34" charset="-122"/>
                <a:cs typeface="Calibri" pitchFamily="34" charset="-120"/>
              </a:rPr>
              <a:t>The AI/ML-based Macro Regime model's full story, from motivation to six states, live</a:t>
            </a:r>
            <a:endParaRPr lang="en-US" sz="1080" dirty="0"/>
          </a:p>
        </p:txBody>
      </p:sp>
      <p:sp>
        <p:nvSpPr>
          <p:cNvPr id="19" name="Shape 17"/>
          <p:cNvSpPr/>
          <p:nvPr/>
        </p:nvSpPr>
        <p:spPr>
          <a:xfrm>
            <a:off x="640080" y="4983480"/>
            <a:ext cx="128016" cy="566928"/>
          </a:xfrm>
          <a:prstGeom prst="roundRect">
            <a:avLst/>
          </a:prstGeom>
          <a:solidFill>
            <a:srgbClr val="1F8A5F"/>
          </a:solidFill>
          <a:ln/>
        </p:spPr>
      </p:sp>
      <p:sp>
        <p:nvSpPr>
          <p:cNvPr id="20" name="Text 18"/>
          <p:cNvSpPr txBox="1"/>
          <p:nvPr/>
        </p:nvSpPr>
        <p:spPr>
          <a:xfrm>
            <a:off x="914400" y="4965192"/>
            <a:ext cx="10424160" cy="292608"/>
          </a:xfrm>
          <a:prstGeom prst="rect">
            <a:avLst/>
          </a:prstGeom>
          <a:noFill/>
          <a:ln/>
        </p:spPr>
        <p:txBody>
          <a:bodyPr wrap="square" lIns="0" tIns="0" rIns="0" bIns="0" rtlCol="0" anchor="ctr"/>
          <a:lstStyle/>
          <a:p>
            <a:pPr indent="0" marL="0">
              <a:buNone/>
            </a:pPr>
            <a:r>
              <a:rPr lang="en-US" sz="1300" b="1" dirty="0">
                <a:solidFill>
                  <a:srgbClr val="FFFFFF"/>
                </a:solidFill>
                <a:latin typeface="Cambria" pitchFamily="34" charset="0"/>
                <a:ea typeface="Cambria" pitchFamily="34" charset="-122"/>
                <a:cs typeface="Cambria" pitchFamily="34" charset="-120"/>
              </a:rPr>
              <a:t>Error_Correction</a:t>
            </a:r>
            <a:endParaRPr lang="en-US" sz="1300" dirty="0"/>
          </a:p>
        </p:txBody>
      </p:sp>
      <p:sp>
        <p:nvSpPr>
          <p:cNvPr id="21" name="Text 19"/>
          <p:cNvSpPr txBox="1"/>
          <p:nvPr/>
        </p:nvSpPr>
        <p:spPr>
          <a:xfrm>
            <a:off x="914400" y="5248656"/>
            <a:ext cx="10424160" cy="292608"/>
          </a:xfrm>
          <a:prstGeom prst="rect">
            <a:avLst/>
          </a:prstGeom>
          <a:noFill/>
          <a:ln/>
        </p:spPr>
        <p:txBody>
          <a:bodyPr wrap="square" lIns="0" tIns="0" rIns="0" bIns="0" rtlCol="0" anchor="ctr"/>
          <a:lstStyle/>
          <a:p>
            <a:pPr indent="0" marL="0">
              <a:buNone/>
            </a:pPr>
            <a:r>
              <a:rPr lang="en-US" sz="1080" dirty="0">
                <a:solidFill>
                  <a:srgbClr val="C9D3E0"/>
                </a:solidFill>
                <a:latin typeface="Calibri" pitchFamily="34" charset="0"/>
                <a:ea typeface="Calibri" pitchFamily="34" charset="-122"/>
                <a:cs typeface="Calibri" pitchFamily="34" charset="-120"/>
              </a:rPr>
              <a:t>The six headline bugs found and fixed, traced to their real root cause</a:t>
            </a:r>
            <a:endParaRPr lang="en-US" sz="1080" dirty="0"/>
          </a:p>
        </p:txBody>
      </p:sp>
      <p:sp>
        <p:nvSpPr>
          <p:cNvPr id="22" name="Shape 20"/>
          <p:cNvSpPr/>
          <p:nvPr/>
        </p:nvSpPr>
        <p:spPr>
          <a:xfrm>
            <a:off x="640080" y="5806440"/>
            <a:ext cx="10908792" cy="594360"/>
          </a:xfrm>
          <a:prstGeom prst="roundRect">
            <a:avLst>
              <a:gd name="adj" fmla="val 15385"/>
            </a:avLst>
          </a:prstGeom>
          <a:solidFill>
            <a:srgbClr val="2BB3A3"/>
          </a:solidFill>
          <a:ln/>
        </p:spPr>
      </p:sp>
      <p:sp>
        <p:nvSpPr>
          <p:cNvPr id="23" name="Text 21"/>
          <p:cNvSpPr txBox="1"/>
          <p:nvPr/>
        </p:nvSpPr>
        <p:spPr>
          <a:xfrm>
            <a:off x="822960" y="5806440"/>
            <a:ext cx="10543032" cy="594360"/>
          </a:xfrm>
          <a:prstGeom prst="rect">
            <a:avLst/>
          </a:prstGeom>
          <a:noFill/>
          <a:ln/>
        </p:spPr>
        <p:txBody>
          <a:bodyPr wrap="square" lIns="0" tIns="0" rIns="0" bIns="0" rtlCol="0" anchor="ctr"/>
          <a:lstStyle/>
          <a:p>
            <a:pPr algn="ctr" indent="0" marL="0">
              <a:buNone/>
            </a:pPr>
            <a:r>
              <a:rPr lang="en-US" sz="1450" b="1" dirty="0">
                <a:solidFill>
                  <a:srgbClr val="12233B"/>
                </a:solidFill>
                <a:latin typeface="Cambria" pitchFamily="34" charset="0"/>
                <a:ea typeface="Cambria" pitchFamily="34" charset="-122"/>
                <a:cs typeface="Cambria" pitchFamily="34" charset="-120"/>
              </a:rPr>
              <a:t>This deck is the short version. Every companion deck above is the long one.</a:t>
            </a:r>
            <a:endParaRPr lang="en-US" sz="1450" dirty="0"/>
          </a:p>
        </p:txBody>
      </p:sp>
      <p:sp>
        <p:nvSpPr>
          <p:cNvPr id="24" name="Text 22"/>
          <p:cNvSpPr txBox="1"/>
          <p:nvPr/>
        </p:nvSpPr>
        <p:spPr>
          <a:xfrm>
            <a:off x="640080" y="6492240"/>
            <a:ext cx="7315200" cy="292608"/>
          </a:xfrm>
          <a:prstGeom prst="rect">
            <a:avLst/>
          </a:prstGeom>
          <a:noFill/>
          <a:ln/>
        </p:spPr>
        <p:txBody>
          <a:bodyPr wrap="square" lIns="0" tIns="0" rIns="0" bIns="0" rtlCol="0" anchor="ctr"/>
          <a:lstStyle/>
          <a:p>
            <a:pPr indent="0" marL="0">
              <a:buNone/>
            </a:pPr>
            <a:r>
              <a:rPr lang="en-US" sz="1000" dirty="0">
                <a:solidFill>
                  <a:srgbClr val="9AA5B5"/>
                </a:solidFill>
                <a:latin typeface="Calibri" pitchFamily="34" charset="0"/>
                <a:ea typeface="Calibri" pitchFamily="34" charset="-122"/>
                <a:cs typeface="Calibri" pitchFamily="34" charset="-120"/>
              </a:rPr>
              <a:t>ANTEdge — Master Overview</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2026-09-28T15:59:42Z</dcterms:created>
  <dcterms:modified xsi:type="dcterms:W3CDTF">2026-09-28T15:59:42Z</dcterms:modified>
</cp:coreProperties>
</file>