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233B"/>
        </a:solidFill>
      </p:bgPr>
    </p:bg>
    <p:spTree>
      <p:nvGrpSpPr>
        <p:cNvPr id="1" name=""/>
        <p:cNvGrpSpPr/>
        <p:nvPr/>
      </p:nvGrpSpPr>
      <p:grpSpPr>
        <a:xfrm>
          <a:off x="0" y="0"/>
          <a:ext cx="0" cy="0"/>
          <a:chOff x="0" y="0"/>
          <a:chExt cx="0" cy="0"/>
        </a:xfrm>
      </p:grpSpPr>
      <p:sp>
        <p:nvSpPr>
          <p:cNvPr id="2" name="Text 0"/>
          <p:cNvSpPr txBox="1"/>
          <p:nvPr/>
        </p:nvSpPr>
        <p:spPr>
          <a:xfrm>
            <a:off x="640080" y="594360"/>
            <a:ext cx="10881360" cy="365760"/>
          </a:xfrm>
          <a:prstGeom prst="rect">
            <a:avLst/>
          </a:prstGeom>
          <a:noFill/>
          <a:ln/>
        </p:spPr>
        <p:txBody>
          <a:bodyPr wrap="square" lIns="0" tIns="0" rIns="0" bIns="0" rtlCol="0" anchor="ctr"/>
          <a:lstStyle/>
          <a:p>
            <a:pPr indent="0" marL="0">
              <a:buNone/>
            </a:pPr>
            <a:r>
              <a:rPr lang="en-US" sz="1300" b="1" spc="200" kern="0" dirty="0">
                <a:solidFill>
                  <a:srgbClr val="2F6FED"/>
                </a:solidFill>
                <a:latin typeface="Calibri" pitchFamily="34" charset="0"/>
                <a:ea typeface="Calibri" pitchFamily="34" charset="-122"/>
                <a:cs typeface="Calibri" pitchFamily="34" charset="-120"/>
              </a:rPr>
              <a:t>PRODUCT WALKTHROUGH · PRIVATE</a:t>
            </a:r>
            <a:endParaRPr lang="en-US" sz="1300" dirty="0"/>
          </a:p>
        </p:txBody>
      </p:sp>
      <p:sp>
        <p:nvSpPr>
          <p:cNvPr id="3" name="Text 1"/>
          <p:cNvSpPr txBox="1"/>
          <p:nvPr/>
        </p:nvSpPr>
        <p:spPr>
          <a:xfrm>
            <a:off x="640080" y="2331720"/>
            <a:ext cx="10881360" cy="1645920"/>
          </a:xfrm>
          <a:prstGeom prst="rect">
            <a:avLst/>
          </a:prstGeom>
          <a:noFill/>
          <a:ln/>
        </p:spPr>
        <p:txBody>
          <a:bodyPr wrap="square" lIns="0" tIns="0" rIns="0" bIns="0" rtlCol="0" anchor="t"/>
          <a:lstStyle/>
          <a:p>
            <a:pPr indent="0" marL="0">
              <a:buNone/>
            </a:pPr>
            <a:r>
              <a:rPr lang="en-US" sz="4000" b="1" dirty="0">
                <a:solidFill>
                  <a:srgbClr val="FFFFFF"/>
                </a:solidFill>
                <a:latin typeface="Cambria" pitchFamily="34" charset="0"/>
                <a:ea typeface="Cambria" pitchFamily="34" charset="-122"/>
                <a:cs typeface="Cambria" pitchFamily="34" charset="-120"/>
              </a:rPr>
              <a:t>Product Walkthrough</a:t>
            </a:r>
            <a:endParaRPr lang="en-US" sz="4000" dirty="0"/>
          </a:p>
        </p:txBody>
      </p:sp>
      <p:sp>
        <p:nvSpPr>
          <p:cNvPr id="4" name="Text 2"/>
          <p:cNvSpPr txBox="1"/>
          <p:nvPr/>
        </p:nvSpPr>
        <p:spPr>
          <a:xfrm>
            <a:off x="640080" y="3977640"/>
            <a:ext cx="9692640" cy="1371600"/>
          </a:xfrm>
          <a:prstGeom prst="rect">
            <a:avLst/>
          </a:prstGeom>
          <a:noFill/>
          <a:ln/>
        </p:spPr>
        <p:txBody>
          <a:bodyPr wrap="square" lIns="0" tIns="0" rIns="0" bIns="0" rtlCol="0" anchor="t"/>
          <a:lstStyle/>
          <a:p>
            <a:pPr indent="0" marL="0">
              <a:lnSpc>
                <a:spcPct val="125000"/>
              </a:lnSpc>
              <a:buNone/>
            </a:pPr>
            <a:r>
              <a:rPr lang="en-US" sz="1650" dirty="0">
                <a:solidFill>
                  <a:srgbClr val="C9D3E0"/>
                </a:solidFill>
                <a:latin typeface="Calibri" pitchFamily="34" charset="0"/>
                <a:ea typeface="Calibri" pitchFamily="34" charset="-122"/>
                <a:cs typeface="Calibri" pitchFamily="34" charset="-120"/>
              </a:rPr>
              <a:t>What each module actually gives you, feature by feature, in real screenshots from the live product. Written for a general, non-technical reader.</a:t>
            </a:r>
            <a:endParaRPr lang="en-US" sz="1650" dirty="0"/>
          </a:p>
        </p:txBody>
      </p:sp>
      <p:sp>
        <p:nvSpPr>
          <p:cNvPr id="5" name="Text 3"/>
          <p:cNvSpPr txBox="1"/>
          <p:nvPr/>
        </p:nvSpPr>
        <p:spPr>
          <a:xfrm>
            <a:off x="640080" y="6263640"/>
            <a:ext cx="7315200" cy="365760"/>
          </a:xfrm>
          <a:prstGeom prst="rect">
            <a:avLst/>
          </a:prstGeom>
          <a:noFill/>
          <a:ln/>
        </p:spPr>
        <p:txBody>
          <a:bodyPr wrap="square" lIns="0" tIns="0" rIns="0" bIns="0" rtlCol="0" anchor="ctr"/>
          <a:lstStyle/>
          <a:p>
            <a:pPr indent="0" marL="0">
              <a:buNone/>
            </a:pPr>
            <a:r>
              <a:rPr lang="en-US" sz="1250" dirty="0">
                <a:solidFill>
                  <a:srgbClr val="7E8CA8"/>
                </a:solidFill>
                <a:latin typeface="Calibri" pitchFamily="34" charset="0"/>
                <a:ea typeface="Calibri" pitchFamily="34" charset="-122"/>
                <a:cs typeface="Calibri" pitchFamily="34" charset="-120"/>
              </a:rPr>
              <a:t>Prepared by Vignesh Swamynathan</a:t>
            </a:r>
            <a:endParaRPr lang="en-US" sz="1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The five modules</a:t>
            </a:r>
            <a:endParaRPr lang="en-US" sz="2400" dirty="0"/>
          </a:p>
        </p:txBody>
      </p:sp>
      <p:sp>
        <p:nvSpPr>
          <p:cNvPr id="5" name="Shape 3"/>
          <p:cNvSpPr/>
          <p:nvPr/>
        </p:nvSpPr>
        <p:spPr>
          <a:xfrm>
            <a:off x="1298448" y="1024128"/>
            <a:ext cx="7306056" cy="310896"/>
          </a:xfrm>
          <a:prstGeom prst="roundRect">
            <a:avLst>
              <a:gd name="adj" fmla="val 50000"/>
            </a:avLst>
          </a:prstGeom>
          <a:solidFill>
            <a:srgbClr val="2F6FED">
              <a:alpha val="12000"/>
            </a:srgbClr>
          </a:solidFill>
          <a:ln w="12700">
            <a:solidFill>
              <a:srgbClr val="2F6FED"/>
            </a:solidFill>
            <a:prstDash val="solid"/>
          </a:ln>
        </p:spPr>
      </p:sp>
      <p:sp>
        <p:nvSpPr>
          <p:cNvPr id="6" name="Text 4"/>
          <p:cNvSpPr txBox="1"/>
          <p:nvPr/>
        </p:nvSpPr>
        <p:spPr>
          <a:xfrm>
            <a:off x="1298448" y="1024128"/>
            <a:ext cx="7306056" cy="310896"/>
          </a:xfrm>
          <a:prstGeom prst="rect">
            <a:avLst/>
          </a:prstGeom>
          <a:noFill/>
          <a:ln/>
        </p:spPr>
        <p:txBody>
          <a:bodyPr wrap="square" lIns="0" tIns="0" rIns="0" bIns="0" rtlCol="0" anchor="ctr"/>
          <a:lstStyle/>
          <a:p>
            <a:pPr algn="ctr" indent="0" marL="0">
              <a:buNone/>
            </a:pPr>
            <a:r>
              <a:rPr lang="en-US" sz="1150" b="1" dirty="0">
                <a:solidFill>
                  <a:srgbClr val="2F6FED"/>
                </a:solidFill>
                <a:latin typeface="Calibri" pitchFamily="34" charset="0"/>
                <a:ea typeface="Calibri" pitchFamily="34" charset="-122"/>
                <a:cs typeface="Calibri" pitchFamily="34" charset="-120"/>
              </a:rPr>
              <a:t>WHAT EACH MODULE ANSWERS</a:t>
            </a:r>
            <a:endParaRPr lang="en-US" sz="1150" dirty="0"/>
          </a:p>
        </p:txBody>
      </p:sp>
      <p:sp>
        <p:nvSpPr>
          <p:cNvPr id="7" name="Shape 5"/>
          <p:cNvSpPr/>
          <p:nvPr/>
        </p:nvSpPr>
        <p:spPr>
          <a:xfrm>
            <a:off x="640080" y="1754734"/>
            <a:ext cx="384048" cy="384048"/>
          </a:xfrm>
          <a:prstGeom prst="ellipse">
            <a:avLst/>
          </a:prstGeom>
          <a:solidFill>
            <a:srgbClr val="12233B"/>
          </a:solidFill>
          <a:ln/>
        </p:spPr>
      </p:sp>
      <p:sp>
        <p:nvSpPr>
          <p:cNvPr id="8" name="Text 6"/>
          <p:cNvSpPr txBox="1"/>
          <p:nvPr/>
        </p:nvSpPr>
        <p:spPr>
          <a:xfrm>
            <a:off x="640080" y="1754734"/>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9" name="Text 7"/>
          <p:cNvSpPr txBox="1"/>
          <p:nvPr/>
        </p:nvSpPr>
        <p:spPr>
          <a:xfrm>
            <a:off x="1170432" y="1600200"/>
            <a:ext cx="10351008" cy="388145"/>
          </a:xfrm>
          <a:prstGeom prst="rect">
            <a:avLst/>
          </a:prstGeom>
          <a:noFill/>
          <a:ln/>
        </p:spPr>
        <p:txBody>
          <a:bodyPr wrap="square" lIns="0" tIns="0" rIns="0" bIns="0" rtlCol="0" anchor="b"/>
          <a:lstStyle/>
          <a:p>
            <a:pPr algn="l" indent="0" marL="0">
              <a:lnSpc>
                <a:spcPct val="105000"/>
              </a:lnSpc>
              <a:buNone/>
            </a:pPr>
            <a:r>
              <a:rPr lang="en-US" sz="1600" b="1" dirty="0">
                <a:solidFill>
                  <a:srgbClr val="12233B"/>
                </a:solidFill>
                <a:latin typeface="Calibri" pitchFamily="34" charset="0"/>
                <a:ea typeface="Calibri" pitchFamily="34" charset="-122"/>
                <a:cs typeface="Calibri" pitchFamily="34" charset="-120"/>
              </a:rPr>
              <a:t>Factor Strategy</a:t>
            </a:r>
            <a:endParaRPr lang="en-US" sz="1600" dirty="0"/>
          </a:p>
        </p:txBody>
      </p:sp>
      <p:sp>
        <p:nvSpPr>
          <p:cNvPr id="10" name="Text 8"/>
          <p:cNvSpPr txBox="1"/>
          <p:nvPr/>
        </p:nvSpPr>
        <p:spPr>
          <a:xfrm>
            <a:off x="1170432" y="1988345"/>
            <a:ext cx="10351008" cy="304971"/>
          </a:xfrm>
          <a:prstGeom prst="rect">
            <a:avLst/>
          </a:prstGeom>
          <a:noFill/>
          <a:ln/>
        </p:spPr>
        <p:txBody>
          <a:bodyPr wrap="square" lIns="0" tIns="0" rIns="0" bIns="0" rtlCol="0" anchor="t"/>
          <a:lstStyle/>
          <a:p>
            <a:pPr algn="l" indent="0" marL="0">
              <a:lnSpc>
                <a:spcPct val="105000"/>
              </a:lnSpc>
              <a:buNone/>
            </a:pPr>
            <a:r>
              <a:rPr lang="en-US" sz="1250" dirty="0">
                <a:solidFill>
                  <a:srgbClr val="5A6675"/>
                </a:solidFill>
                <a:latin typeface="Calibri" pitchFamily="34" charset="0"/>
                <a:ea typeface="Calibri" pitchFamily="34" charset="-122"/>
                <a:cs typeface="Calibri" pitchFamily="34" charset="-120"/>
              </a:rPr>
              <a:t>Eight lenses on what actually predicts returns, each one testable, not just readable.</a:t>
            </a:r>
            <a:endParaRPr lang="en-US" sz="1250" dirty="0"/>
          </a:p>
        </p:txBody>
      </p:sp>
      <p:sp>
        <p:nvSpPr>
          <p:cNvPr id="11" name="Shape 9"/>
          <p:cNvSpPr/>
          <p:nvPr/>
        </p:nvSpPr>
        <p:spPr>
          <a:xfrm>
            <a:off x="640080" y="2575865"/>
            <a:ext cx="384048" cy="384048"/>
          </a:xfrm>
          <a:prstGeom prst="ellipse">
            <a:avLst/>
          </a:prstGeom>
          <a:solidFill>
            <a:srgbClr val="2F6FED"/>
          </a:solidFill>
          <a:ln/>
        </p:spPr>
      </p:sp>
      <p:sp>
        <p:nvSpPr>
          <p:cNvPr id="12" name="Text 10"/>
          <p:cNvSpPr txBox="1"/>
          <p:nvPr/>
        </p:nvSpPr>
        <p:spPr>
          <a:xfrm>
            <a:off x="640080" y="2575865"/>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13" name="Text 11"/>
          <p:cNvSpPr txBox="1"/>
          <p:nvPr/>
        </p:nvSpPr>
        <p:spPr>
          <a:xfrm>
            <a:off x="1170432" y="2421331"/>
            <a:ext cx="10351008" cy="388145"/>
          </a:xfrm>
          <a:prstGeom prst="rect">
            <a:avLst/>
          </a:prstGeom>
          <a:noFill/>
          <a:ln/>
        </p:spPr>
        <p:txBody>
          <a:bodyPr wrap="square" lIns="0" tIns="0" rIns="0" bIns="0" rtlCol="0" anchor="b"/>
          <a:lstStyle/>
          <a:p>
            <a:pPr algn="l" indent="0" marL="0">
              <a:lnSpc>
                <a:spcPct val="105000"/>
              </a:lnSpc>
              <a:buNone/>
            </a:pPr>
            <a:r>
              <a:rPr lang="en-US" sz="1600" b="1" dirty="0">
                <a:solidFill>
                  <a:srgbClr val="12233B"/>
                </a:solidFill>
                <a:latin typeface="Calibri" pitchFamily="34" charset="0"/>
                <a:ea typeface="Calibri" pitchFamily="34" charset="-122"/>
                <a:cs typeface="Calibri" pitchFamily="34" charset="-120"/>
              </a:rPr>
              <a:t>Portfolio &amp; Risk Management</a:t>
            </a:r>
            <a:endParaRPr lang="en-US" sz="1600" dirty="0"/>
          </a:p>
        </p:txBody>
      </p:sp>
      <p:sp>
        <p:nvSpPr>
          <p:cNvPr id="14" name="Text 12"/>
          <p:cNvSpPr txBox="1"/>
          <p:nvPr/>
        </p:nvSpPr>
        <p:spPr>
          <a:xfrm>
            <a:off x="1170432" y="2809476"/>
            <a:ext cx="10351008" cy="304971"/>
          </a:xfrm>
          <a:prstGeom prst="rect">
            <a:avLst/>
          </a:prstGeom>
          <a:noFill/>
          <a:ln/>
        </p:spPr>
        <p:txBody>
          <a:bodyPr wrap="square" lIns="0" tIns="0" rIns="0" bIns="0" rtlCol="0" anchor="t"/>
          <a:lstStyle/>
          <a:p>
            <a:pPr algn="l" indent="0" marL="0">
              <a:lnSpc>
                <a:spcPct val="105000"/>
              </a:lnSpc>
              <a:buNone/>
            </a:pPr>
            <a:r>
              <a:rPr lang="en-US" sz="1250" dirty="0">
                <a:solidFill>
                  <a:srgbClr val="5A6675"/>
                </a:solidFill>
                <a:latin typeface="Calibri" pitchFamily="34" charset="0"/>
                <a:ea typeface="Calibri" pitchFamily="34" charset="-122"/>
                <a:cs typeface="Calibri" pitchFamily="34" charset="-120"/>
              </a:rPr>
              <a:t>Picking good stocks is only half the decision. Three real diagnostics, then five ways to size each position.</a:t>
            </a:r>
            <a:endParaRPr lang="en-US" sz="1250" dirty="0"/>
          </a:p>
        </p:txBody>
      </p:sp>
      <p:sp>
        <p:nvSpPr>
          <p:cNvPr id="15" name="Shape 13"/>
          <p:cNvSpPr/>
          <p:nvPr/>
        </p:nvSpPr>
        <p:spPr>
          <a:xfrm>
            <a:off x="640080" y="3396996"/>
            <a:ext cx="384048" cy="384048"/>
          </a:xfrm>
          <a:prstGeom prst="ellipse">
            <a:avLst/>
          </a:prstGeom>
          <a:solidFill>
            <a:srgbClr val="2BB3A3"/>
          </a:solidFill>
          <a:ln/>
        </p:spPr>
      </p:sp>
      <p:sp>
        <p:nvSpPr>
          <p:cNvPr id="16" name="Text 14"/>
          <p:cNvSpPr txBox="1"/>
          <p:nvPr/>
        </p:nvSpPr>
        <p:spPr>
          <a:xfrm>
            <a:off x="640080" y="3396996"/>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17" name="Text 15"/>
          <p:cNvSpPr txBox="1"/>
          <p:nvPr/>
        </p:nvSpPr>
        <p:spPr>
          <a:xfrm>
            <a:off x="1170432" y="3242462"/>
            <a:ext cx="10351008" cy="388145"/>
          </a:xfrm>
          <a:prstGeom prst="rect">
            <a:avLst/>
          </a:prstGeom>
          <a:noFill/>
          <a:ln/>
        </p:spPr>
        <p:txBody>
          <a:bodyPr wrap="square" lIns="0" tIns="0" rIns="0" bIns="0" rtlCol="0" anchor="b"/>
          <a:lstStyle/>
          <a:p>
            <a:pPr algn="l" indent="0" marL="0">
              <a:lnSpc>
                <a:spcPct val="105000"/>
              </a:lnSpc>
              <a:buNone/>
            </a:pPr>
            <a:r>
              <a:rPr lang="en-US" sz="1600" b="1" dirty="0">
                <a:solidFill>
                  <a:srgbClr val="12233B"/>
                </a:solidFill>
                <a:latin typeface="Calibri" pitchFamily="34" charset="0"/>
                <a:ea typeface="Calibri" pitchFamily="34" charset="-122"/>
                <a:cs typeface="Calibri" pitchFamily="34" charset="-120"/>
              </a:rPr>
              <a:t>Long Term Valuation</a:t>
            </a:r>
            <a:endParaRPr lang="en-US" sz="1600" dirty="0"/>
          </a:p>
        </p:txBody>
      </p:sp>
      <p:sp>
        <p:nvSpPr>
          <p:cNvPr id="18" name="Text 16"/>
          <p:cNvSpPr txBox="1"/>
          <p:nvPr/>
        </p:nvSpPr>
        <p:spPr>
          <a:xfrm>
            <a:off x="1170432" y="3630607"/>
            <a:ext cx="10351008" cy="304971"/>
          </a:xfrm>
          <a:prstGeom prst="rect">
            <a:avLst/>
          </a:prstGeom>
          <a:noFill/>
          <a:ln/>
        </p:spPr>
        <p:txBody>
          <a:bodyPr wrap="square" lIns="0" tIns="0" rIns="0" bIns="0" rtlCol="0" anchor="t"/>
          <a:lstStyle/>
          <a:p>
            <a:pPr algn="l" indent="0" marL="0">
              <a:lnSpc>
                <a:spcPct val="105000"/>
              </a:lnSpc>
              <a:buNone/>
            </a:pPr>
            <a:r>
              <a:rPr lang="en-US" sz="1250" dirty="0">
                <a:solidFill>
                  <a:srgbClr val="5A6675"/>
                </a:solidFill>
                <a:latin typeface="Calibri" pitchFamily="34" charset="0"/>
                <a:ea typeface="Calibri" pitchFamily="34" charset="-122"/>
                <a:cs typeface="Calibri" pitchFamily="34" charset="-120"/>
              </a:rPr>
              <a:t>Price is what the market says. Value is what the business earns above what it costs to run.</a:t>
            </a:r>
            <a:endParaRPr lang="en-US" sz="1250" dirty="0"/>
          </a:p>
        </p:txBody>
      </p:sp>
      <p:sp>
        <p:nvSpPr>
          <p:cNvPr id="19" name="Shape 17"/>
          <p:cNvSpPr/>
          <p:nvPr/>
        </p:nvSpPr>
        <p:spPr>
          <a:xfrm>
            <a:off x="640080" y="4218127"/>
            <a:ext cx="384048" cy="384048"/>
          </a:xfrm>
          <a:prstGeom prst="ellipse">
            <a:avLst/>
          </a:prstGeom>
          <a:solidFill>
            <a:srgbClr val="B8842A"/>
          </a:solidFill>
          <a:ln/>
        </p:spPr>
      </p:sp>
      <p:sp>
        <p:nvSpPr>
          <p:cNvPr id="20" name="Text 18"/>
          <p:cNvSpPr txBox="1"/>
          <p:nvPr/>
        </p:nvSpPr>
        <p:spPr>
          <a:xfrm>
            <a:off x="640080" y="4218127"/>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4</a:t>
            </a:r>
            <a:endParaRPr lang="en-US" sz="1400" dirty="0"/>
          </a:p>
        </p:txBody>
      </p:sp>
      <p:sp>
        <p:nvSpPr>
          <p:cNvPr id="21" name="Text 19"/>
          <p:cNvSpPr txBox="1"/>
          <p:nvPr/>
        </p:nvSpPr>
        <p:spPr>
          <a:xfrm>
            <a:off x="1170432" y="4063594"/>
            <a:ext cx="10351008" cy="388145"/>
          </a:xfrm>
          <a:prstGeom prst="rect">
            <a:avLst/>
          </a:prstGeom>
          <a:noFill/>
          <a:ln/>
        </p:spPr>
        <p:txBody>
          <a:bodyPr wrap="square" lIns="0" tIns="0" rIns="0" bIns="0" rtlCol="0" anchor="b"/>
          <a:lstStyle/>
          <a:p>
            <a:pPr algn="l" indent="0" marL="0">
              <a:lnSpc>
                <a:spcPct val="105000"/>
              </a:lnSpc>
              <a:buNone/>
            </a:pPr>
            <a:r>
              <a:rPr lang="en-US" sz="1600" b="1" dirty="0">
                <a:solidFill>
                  <a:srgbClr val="12233B"/>
                </a:solidFill>
                <a:latin typeface="Calibri" pitchFamily="34" charset="0"/>
                <a:ea typeface="Calibri" pitchFamily="34" charset="-122"/>
                <a:cs typeface="Calibri" pitchFamily="34" charset="-120"/>
              </a:rPr>
              <a:t>Short Horizon Trading</a:t>
            </a:r>
            <a:endParaRPr lang="en-US" sz="1600" dirty="0"/>
          </a:p>
        </p:txBody>
      </p:sp>
      <p:sp>
        <p:nvSpPr>
          <p:cNvPr id="22" name="Text 20"/>
          <p:cNvSpPr txBox="1"/>
          <p:nvPr/>
        </p:nvSpPr>
        <p:spPr>
          <a:xfrm>
            <a:off x="1170432" y="4451738"/>
            <a:ext cx="10351008" cy="304971"/>
          </a:xfrm>
          <a:prstGeom prst="rect">
            <a:avLst/>
          </a:prstGeom>
          <a:noFill/>
          <a:ln/>
        </p:spPr>
        <p:txBody>
          <a:bodyPr wrap="square" lIns="0" tIns="0" rIns="0" bIns="0" rtlCol="0" anchor="t"/>
          <a:lstStyle/>
          <a:p>
            <a:pPr algn="l" indent="0" marL="0">
              <a:lnSpc>
                <a:spcPct val="105000"/>
              </a:lnSpc>
              <a:buNone/>
            </a:pPr>
            <a:r>
              <a:rPr lang="en-US" sz="1250" dirty="0">
                <a:solidFill>
                  <a:srgbClr val="5A6675"/>
                </a:solidFill>
                <a:latin typeface="Calibri" pitchFamily="34" charset="0"/>
                <a:ea typeface="Calibri" pitchFamily="34" charset="-122"/>
                <a:cs typeface="Calibri" pitchFamily="34" charset="-120"/>
              </a:rPr>
              <a:t>Not what a business is worth — what the price is about to do next, and whether that edge actually held up.</a:t>
            </a:r>
            <a:endParaRPr lang="en-US" sz="1250" dirty="0"/>
          </a:p>
        </p:txBody>
      </p:sp>
      <p:sp>
        <p:nvSpPr>
          <p:cNvPr id="23" name="Shape 21"/>
          <p:cNvSpPr/>
          <p:nvPr/>
        </p:nvSpPr>
        <p:spPr>
          <a:xfrm>
            <a:off x="640080" y="5039258"/>
            <a:ext cx="384048" cy="384048"/>
          </a:xfrm>
          <a:prstGeom prst="ellipse">
            <a:avLst/>
          </a:prstGeom>
          <a:solidFill>
            <a:srgbClr val="7C5CFF"/>
          </a:solidFill>
          <a:ln/>
        </p:spPr>
      </p:sp>
      <p:sp>
        <p:nvSpPr>
          <p:cNvPr id="24" name="Text 22"/>
          <p:cNvSpPr txBox="1"/>
          <p:nvPr/>
        </p:nvSpPr>
        <p:spPr>
          <a:xfrm>
            <a:off x="640080" y="5039258"/>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5</a:t>
            </a:r>
            <a:endParaRPr lang="en-US" sz="1400" dirty="0"/>
          </a:p>
        </p:txBody>
      </p:sp>
      <p:sp>
        <p:nvSpPr>
          <p:cNvPr id="25" name="Text 23"/>
          <p:cNvSpPr txBox="1"/>
          <p:nvPr/>
        </p:nvSpPr>
        <p:spPr>
          <a:xfrm>
            <a:off x="1170432" y="4884725"/>
            <a:ext cx="10351008" cy="388145"/>
          </a:xfrm>
          <a:prstGeom prst="rect">
            <a:avLst/>
          </a:prstGeom>
          <a:noFill/>
          <a:ln/>
        </p:spPr>
        <p:txBody>
          <a:bodyPr wrap="square" lIns="0" tIns="0" rIns="0" bIns="0" rtlCol="0" anchor="b"/>
          <a:lstStyle/>
          <a:p>
            <a:pPr algn="l" indent="0" marL="0">
              <a:lnSpc>
                <a:spcPct val="105000"/>
              </a:lnSpc>
              <a:buNone/>
            </a:pPr>
            <a:r>
              <a:rPr lang="en-US" sz="1600" b="1" dirty="0">
                <a:solidFill>
                  <a:srgbClr val="12233B"/>
                </a:solidFill>
                <a:latin typeface="Calibri" pitchFamily="34" charset="0"/>
                <a:ea typeface="Calibri" pitchFamily="34" charset="-122"/>
                <a:cs typeface="Calibri" pitchFamily="34" charset="-120"/>
              </a:rPr>
              <a:t>Macro Regime</a:t>
            </a:r>
            <a:endParaRPr lang="en-US" sz="1600" dirty="0"/>
          </a:p>
        </p:txBody>
      </p:sp>
      <p:sp>
        <p:nvSpPr>
          <p:cNvPr id="26" name="Text 24"/>
          <p:cNvSpPr txBox="1"/>
          <p:nvPr/>
        </p:nvSpPr>
        <p:spPr>
          <a:xfrm>
            <a:off x="1170432" y="5272869"/>
            <a:ext cx="10351008" cy="304971"/>
          </a:xfrm>
          <a:prstGeom prst="rect">
            <a:avLst/>
          </a:prstGeom>
          <a:noFill/>
          <a:ln/>
        </p:spPr>
        <p:txBody>
          <a:bodyPr wrap="square" lIns="0" tIns="0" rIns="0" bIns="0" rtlCol="0" anchor="t"/>
          <a:lstStyle/>
          <a:p>
            <a:pPr algn="l" indent="0" marL="0">
              <a:lnSpc>
                <a:spcPct val="105000"/>
              </a:lnSpc>
              <a:buNone/>
            </a:pPr>
            <a:r>
              <a:rPr lang="en-US" sz="1250" dirty="0">
                <a:solidFill>
                  <a:srgbClr val="5A6675"/>
                </a:solidFill>
                <a:latin typeface="Calibri" pitchFamily="34" charset="0"/>
                <a:ea typeface="Calibri" pitchFamily="34" charset="-122"/>
                <a:cs typeface="Calibri" pitchFamily="34" charset="-120"/>
              </a:rPr>
              <a:t>The question underneath all four other modules: what kind of market is this, right now?</a:t>
            </a:r>
            <a:endParaRPr lang="en-US" sz="1250" dirty="0"/>
          </a:p>
        </p:txBody>
      </p:sp>
      <p:sp>
        <p:nvSpPr>
          <p:cNvPr id="27" name="Shape 25"/>
          <p:cNvSpPr/>
          <p:nvPr/>
        </p:nvSpPr>
        <p:spPr>
          <a:xfrm>
            <a:off x="640080" y="5806440"/>
            <a:ext cx="10881360" cy="777240"/>
          </a:xfrm>
          <a:prstGeom prst="roundRect">
            <a:avLst>
              <a:gd name="adj" fmla="val 11765"/>
            </a:avLst>
          </a:prstGeom>
          <a:solidFill>
            <a:srgbClr val="12233B"/>
          </a:solidFill>
          <a:ln/>
        </p:spPr>
      </p:sp>
      <p:sp>
        <p:nvSpPr>
          <p:cNvPr id="28" name="Text 26"/>
          <p:cNvSpPr txBox="1"/>
          <p:nvPr/>
        </p:nvSpPr>
        <p:spPr>
          <a:xfrm>
            <a:off x="914400" y="5806440"/>
            <a:ext cx="10332720" cy="777240"/>
          </a:xfrm>
          <a:prstGeom prst="rect">
            <a:avLst/>
          </a:prstGeom>
          <a:noFill/>
          <a:ln/>
        </p:spPr>
        <p:txBody>
          <a:bodyPr wrap="square" lIns="0" tIns="0" rIns="0" bIns="0" rtlCol="0" anchor="ctr"/>
          <a:lstStyle/>
          <a:p>
            <a:pPr indent="0" marL="0">
              <a:lnSpc>
                <a:spcPct val="115000"/>
              </a:lnSpc>
              <a:buNone/>
            </a:pPr>
            <a:r>
              <a:rPr lang="en-US" sz="1200" i="1" dirty="0">
                <a:solidFill>
                  <a:srgbClr val="C9D3E0"/>
                </a:solidFill>
                <a:latin typeface="Calibri" pitchFamily="34" charset="0"/>
                <a:ea typeface="Calibri" pitchFamily="34" charset="-122"/>
                <a:cs typeface="Calibri" pitchFamily="34" charset="-120"/>
              </a:rPr>
              <a:t>Five modules, five different questions an investor actually has — which traits predict returns, how much to put into each stock, what a business is really worth, what a price is about to do next, and what kind of market this actually is right now.</a:t>
            </a:r>
            <a:endParaRPr lang="en-US" sz="1200" dirty="0"/>
          </a:p>
        </p:txBody>
      </p:sp>
      <p:sp>
        <p:nvSpPr>
          <p:cNvPr id="29" name="Text 27"/>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Product Walkthrough · Non-Technical</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Factor Strategy</a:t>
            </a:r>
            <a:endParaRPr lang="en-US" sz="2400" dirty="0"/>
          </a:p>
        </p:txBody>
      </p:sp>
      <p:sp>
        <p:nvSpPr>
          <p:cNvPr id="5" name="Shape 3"/>
          <p:cNvSpPr/>
          <p:nvPr/>
        </p:nvSpPr>
        <p:spPr>
          <a:xfrm>
            <a:off x="1298448" y="1024128"/>
            <a:ext cx="2770632" cy="310896"/>
          </a:xfrm>
          <a:prstGeom prst="roundRect">
            <a:avLst>
              <a:gd name="adj" fmla="val 50000"/>
            </a:avLst>
          </a:prstGeom>
          <a:solidFill>
            <a:srgbClr val="12233B">
              <a:alpha val="12000"/>
            </a:srgbClr>
          </a:solidFill>
          <a:ln w="12700">
            <a:solidFill>
              <a:srgbClr val="12233B"/>
            </a:solidFill>
            <a:prstDash val="solid"/>
          </a:ln>
        </p:spPr>
      </p:sp>
      <p:sp>
        <p:nvSpPr>
          <p:cNvPr id="6" name="Text 4"/>
          <p:cNvSpPr txBox="1"/>
          <p:nvPr/>
        </p:nvSpPr>
        <p:spPr>
          <a:xfrm>
            <a:off x="1298448" y="1024128"/>
            <a:ext cx="2770632" cy="310896"/>
          </a:xfrm>
          <a:prstGeom prst="rect">
            <a:avLst/>
          </a:prstGeom>
          <a:noFill/>
          <a:ln/>
        </p:spPr>
        <p:txBody>
          <a:bodyPr wrap="square" lIns="0" tIns="0" rIns="0" bIns="0" rtlCol="0" anchor="ctr"/>
          <a:lstStyle/>
          <a:p>
            <a:pPr algn="ctr" indent="0" marL="0">
              <a:buNone/>
            </a:pPr>
            <a:r>
              <a:rPr lang="en-US" sz="1150" b="1" dirty="0">
                <a:solidFill>
                  <a:srgbClr val="12233B"/>
                </a:solidFill>
                <a:latin typeface="Calibri" pitchFamily="34" charset="0"/>
                <a:ea typeface="Calibri" pitchFamily="34" charset="-122"/>
                <a:cs typeface="Calibri" pitchFamily="34" charset="-120"/>
              </a:rPr>
              <a:t>MODULE 1</a:t>
            </a:r>
            <a:endParaRPr lang="en-US" sz="1150" dirty="0"/>
          </a:p>
        </p:txBody>
      </p:sp>
      <p:sp>
        <p:nvSpPr>
          <p:cNvPr id="7" name="Text 5"/>
          <p:cNvSpPr txBox="1"/>
          <p:nvPr/>
        </p:nvSpPr>
        <p:spPr>
          <a:xfrm>
            <a:off x="640080" y="1444752"/>
            <a:ext cx="6400800" cy="1325880"/>
          </a:xfrm>
          <a:prstGeom prst="rect">
            <a:avLst/>
          </a:prstGeom>
          <a:noFill/>
          <a:ln/>
        </p:spPr>
        <p:txBody>
          <a:bodyPr wrap="square" lIns="0" tIns="0" rIns="0" bIns="0" rtlCol="0" anchor="t"/>
          <a:lstStyle/>
          <a:p>
            <a:pPr indent="0" marL="0">
              <a:lnSpc>
                <a:spcPct val="116000"/>
              </a:lnSpc>
              <a:buNone/>
            </a:pPr>
            <a:r>
              <a:rPr lang="en-US" sz="1180" i="1" dirty="0">
                <a:solidFill>
                  <a:srgbClr val="5A6675"/>
                </a:solidFill>
                <a:latin typeface="Calibri" pitchFamily="34" charset="0"/>
                <a:ea typeface="Calibri" pitchFamily="34" charset="-122"/>
                <a:cs typeface="Calibri" pitchFamily="34" charset="-120"/>
              </a:rPr>
              <a:t>Factors are specific, measurable traits in a stock's own numbers — being cheap relative to what it earns, trending up recently, being unusually profitable — that decades of published research link to differences in returns. This module turns that research into something testable: you pick the traits, build a real shortlist, and see how a strategy built on them would actually have performed.</a:t>
            </a:r>
            <a:endParaRPr lang="en-US" sz="1180" dirty="0"/>
          </a:p>
        </p:txBody>
      </p:sp>
      <p:sp>
        <p:nvSpPr>
          <p:cNvPr id="8" name="Shape 6"/>
          <p:cNvSpPr/>
          <p:nvPr/>
        </p:nvSpPr>
        <p:spPr>
          <a:xfrm>
            <a:off x="640080" y="3097530"/>
            <a:ext cx="329184" cy="329184"/>
          </a:xfrm>
          <a:prstGeom prst="ellipse">
            <a:avLst/>
          </a:prstGeom>
          <a:solidFill>
            <a:srgbClr val="12233B"/>
          </a:solidFill>
          <a:ln/>
        </p:spPr>
      </p:sp>
      <p:sp>
        <p:nvSpPr>
          <p:cNvPr id="9" name="Text 7"/>
          <p:cNvSpPr txBox="1"/>
          <p:nvPr/>
        </p:nvSpPr>
        <p:spPr>
          <a:xfrm>
            <a:off x="640080" y="309753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10" name="Text 8"/>
          <p:cNvSpPr txBox="1"/>
          <p:nvPr/>
        </p:nvSpPr>
        <p:spPr>
          <a:xfrm>
            <a:off x="1115568" y="2862072"/>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Seven factors, each its own engine</a:t>
            </a:r>
            <a:endParaRPr lang="en-US" sz="1300" dirty="0"/>
          </a:p>
        </p:txBody>
      </p:sp>
      <p:sp>
        <p:nvSpPr>
          <p:cNvPr id="11" name="Text 9"/>
          <p:cNvSpPr txBox="1"/>
          <p:nvPr/>
        </p:nvSpPr>
        <p:spPr>
          <a:xfrm>
            <a:off x="1115568" y="3310128"/>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Value, Momentum, Quality, Size, Investment, Skewness, and Betting-Against-Beta each run as a separate, self-contained module — not one shared black-box score — so you can see exactly what each trait is measuring.</a:t>
            </a:r>
            <a:endParaRPr lang="en-US" sz="1150" dirty="0"/>
          </a:p>
        </p:txBody>
      </p:sp>
      <p:sp>
        <p:nvSpPr>
          <p:cNvPr id="12" name="Shape 10"/>
          <p:cNvSpPr/>
          <p:nvPr/>
        </p:nvSpPr>
        <p:spPr>
          <a:xfrm>
            <a:off x="640080" y="4025646"/>
            <a:ext cx="329184" cy="329184"/>
          </a:xfrm>
          <a:prstGeom prst="ellipse">
            <a:avLst/>
          </a:prstGeom>
          <a:solidFill>
            <a:srgbClr val="12233B"/>
          </a:solidFill>
          <a:ln/>
        </p:spPr>
      </p:sp>
      <p:sp>
        <p:nvSpPr>
          <p:cNvPr id="13" name="Text 11"/>
          <p:cNvSpPr txBox="1"/>
          <p:nvPr/>
        </p:nvSpPr>
        <p:spPr>
          <a:xfrm>
            <a:off x="640080" y="4025646"/>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4" name="Text 12"/>
          <p:cNvSpPr txBox="1"/>
          <p:nvPr/>
        </p:nvSpPr>
        <p:spPr>
          <a:xfrm>
            <a:off x="1115568" y="3790188"/>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Value: five ways to define “cheap”</a:t>
            </a:r>
            <a:endParaRPr lang="en-US" sz="1300" dirty="0"/>
          </a:p>
        </p:txBody>
      </p:sp>
      <p:sp>
        <p:nvSpPr>
          <p:cNvPr id="15" name="Text 13"/>
          <p:cNvSpPr txBox="1"/>
          <p:nvPr/>
        </p:nvSpPr>
        <p:spPr>
          <a:xfrm>
            <a:off x="1115568" y="4238244"/>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Rank stocks by price-to-earnings, price-to-book, price-to-sales, EV/EBITDA, or dividend yield — pick any combination, and the module combines them into one ranking for you.</a:t>
            </a:r>
            <a:endParaRPr lang="en-US" sz="1150" dirty="0"/>
          </a:p>
        </p:txBody>
      </p:sp>
      <p:sp>
        <p:nvSpPr>
          <p:cNvPr id="16" name="Shape 14"/>
          <p:cNvSpPr/>
          <p:nvPr/>
        </p:nvSpPr>
        <p:spPr>
          <a:xfrm>
            <a:off x="640080" y="4953762"/>
            <a:ext cx="329184" cy="329184"/>
          </a:xfrm>
          <a:prstGeom prst="ellipse">
            <a:avLst/>
          </a:prstGeom>
          <a:solidFill>
            <a:srgbClr val="12233B"/>
          </a:solidFill>
          <a:ln/>
        </p:spPr>
      </p:sp>
      <p:sp>
        <p:nvSpPr>
          <p:cNvPr id="17" name="Text 15"/>
          <p:cNvSpPr txBox="1"/>
          <p:nvPr/>
        </p:nvSpPr>
        <p:spPr>
          <a:xfrm>
            <a:off x="640080" y="4953762"/>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8" name="Text 16"/>
          <p:cNvSpPr txBox="1"/>
          <p:nvPr/>
        </p:nvSpPr>
        <p:spPr>
          <a:xfrm>
            <a:off x="1115568" y="4718304"/>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Momentum, Quality, Size, Investment</a:t>
            </a:r>
            <a:endParaRPr lang="en-US" sz="1300" dirty="0"/>
          </a:p>
        </p:txBody>
      </p:sp>
      <p:sp>
        <p:nvSpPr>
          <p:cNvPr id="19" name="Text 17"/>
          <p:cNvSpPr txBox="1"/>
          <p:nvPr/>
        </p:nvSpPr>
        <p:spPr>
          <a:xfrm>
            <a:off x="1115568" y="5166360"/>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Momentum ranks by recent relative strength; Quality by profitability, debt levels, and earnings growth; Size by market cap; Investment by how conservatively a company grows its own asset base.</a:t>
            </a:r>
            <a:endParaRPr lang="en-US" sz="1150" dirty="0"/>
          </a:p>
        </p:txBody>
      </p:sp>
      <p:sp>
        <p:nvSpPr>
          <p:cNvPr id="20" name="Shape 18"/>
          <p:cNvSpPr/>
          <p:nvPr/>
        </p:nvSpPr>
        <p:spPr>
          <a:xfrm>
            <a:off x="640080" y="5881878"/>
            <a:ext cx="329184" cy="329184"/>
          </a:xfrm>
          <a:prstGeom prst="ellipse">
            <a:avLst/>
          </a:prstGeom>
          <a:solidFill>
            <a:srgbClr val="12233B"/>
          </a:solidFill>
          <a:ln/>
        </p:spPr>
      </p:sp>
      <p:sp>
        <p:nvSpPr>
          <p:cNvPr id="21" name="Text 19"/>
          <p:cNvSpPr txBox="1"/>
          <p:nvPr/>
        </p:nvSpPr>
        <p:spPr>
          <a:xfrm>
            <a:off x="640080" y="5881878"/>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22" name="Text 20"/>
          <p:cNvSpPr txBox="1"/>
          <p:nvPr/>
        </p:nvSpPr>
        <p:spPr>
          <a:xfrm>
            <a:off x="1115568" y="5646420"/>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Real tickers, real numbers, no black box</a:t>
            </a:r>
            <a:endParaRPr lang="en-US" sz="1300" dirty="0"/>
          </a:p>
        </p:txBody>
      </p:sp>
      <p:sp>
        <p:nvSpPr>
          <p:cNvPr id="23" name="Text 21"/>
          <p:cNvSpPr txBox="1"/>
          <p:nvPr/>
        </p:nvSpPr>
        <p:spPr>
          <a:xfrm>
            <a:off x="1115568" y="6094476"/>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Every shortlist comes back with the actual ticker, its real metric values, and an explicit count of how many candidates were dropped for missing data — nothing silently filled in behind the scenes.</a:t>
            </a:r>
            <a:endParaRPr lang="en-US" sz="1150" dirty="0"/>
          </a:p>
        </p:txBody>
      </p:sp>
      <p:sp>
        <p:nvSpPr>
          <p:cNvPr id="24" name="Shape 22"/>
          <p:cNvSpPr/>
          <p:nvPr/>
        </p:nvSpPr>
        <p:spPr>
          <a:xfrm>
            <a:off x="7296912" y="2521291"/>
            <a:ext cx="4361688" cy="2528650"/>
          </a:xfrm>
          <a:prstGeom prst="roundRect">
            <a:avLst>
              <a:gd name="adj" fmla="val 2893"/>
            </a:avLst>
          </a:prstGeom>
          <a:solidFill>
            <a:srgbClr val="F4F6F9"/>
          </a:solidFill>
          <a:ln w="12700">
            <a:solidFill>
              <a:srgbClr val="D7DCE3"/>
            </a:solidFill>
            <a:prstDash val="solid"/>
          </a:ln>
        </p:spPr>
      </p:sp>
      <p:pic>
        <p:nvPicPr>
          <p:cNvPr id="25" name="Image 0" descr="/sessions/laughing-zealous-bell/mnt/regimeDet/IRP_MVP/IRP_MVP_Deploy/Thought_Process/images/screenshot_02.png">    </p:cNvPr>
          <p:cNvPicPr>
            <a:picLocks noChangeAspect="1"/>
          </p:cNvPicPr>
          <p:nvPr/>
        </p:nvPicPr>
        <p:blipFill>
          <a:blip r:embed="rId1"/>
          <a:stretch>
            <a:fillRect/>
          </a:stretch>
        </p:blipFill>
        <p:spPr>
          <a:xfrm>
            <a:off x="7406640" y="2631019"/>
            <a:ext cx="4142232" cy="2309194"/>
          </a:xfrm>
          <a:prstGeom prst="rect">
            <a:avLst/>
          </a:prstGeom>
        </p:spPr>
      </p:pic>
      <p:sp>
        <p:nvSpPr>
          <p:cNvPr id="26" name="Text 23"/>
          <p:cNvSpPr txBox="1"/>
          <p:nvPr/>
        </p:nvSpPr>
        <p:spPr>
          <a:xfrm>
            <a:off x="7406640" y="5068229"/>
            <a:ext cx="4142232" cy="502920"/>
          </a:xfrm>
          <a:prstGeom prst="rect">
            <a:avLst/>
          </a:prstGeom>
          <a:noFill/>
          <a:ln/>
        </p:spPr>
        <p:txBody>
          <a:bodyPr wrap="square" lIns="0" tIns="0" rIns="0" bIns="0" rtlCol="0" anchor="t"/>
          <a:lstStyle/>
          <a:p>
            <a:pPr indent="0" marL="0">
              <a:lnSpc>
                <a:spcPct val="105000"/>
              </a:lnSpc>
              <a:buNone/>
            </a:pPr>
            <a:r>
              <a:rPr lang="en-US" sz="980" i="1" dirty="0">
                <a:solidFill>
                  <a:srgbClr val="5A6675"/>
                </a:solidFill>
                <a:latin typeface="Calibri" pitchFamily="34" charset="0"/>
                <a:ea typeface="Calibri" pitchFamily="34" charset="-122"/>
                <a:cs typeface="Calibri" pitchFamily="34" charset="-120"/>
              </a:rPr>
              <a:t>The seven rankable lenses, each with its own real backtest engine.</a:t>
            </a:r>
            <a:endParaRPr lang="en-US" sz="980" dirty="0"/>
          </a:p>
        </p:txBody>
      </p:sp>
      <p:sp>
        <p:nvSpPr>
          <p:cNvPr id="27" name="Text 24"/>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Product Walkthrough · Non-Technical</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How the backtest actually works</a:t>
            </a:r>
            <a:endParaRPr lang="en-US" sz="2400" dirty="0"/>
          </a:p>
        </p:txBody>
      </p:sp>
      <p:sp>
        <p:nvSpPr>
          <p:cNvPr id="5" name="Shape 3"/>
          <p:cNvSpPr/>
          <p:nvPr/>
        </p:nvSpPr>
        <p:spPr>
          <a:xfrm>
            <a:off x="1298448" y="1024128"/>
            <a:ext cx="7872984" cy="310896"/>
          </a:xfrm>
          <a:prstGeom prst="roundRect">
            <a:avLst>
              <a:gd name="adj" fmla="val 50000"/>
            </a:avLst>
          </a:prstGeom>
          <a:solidFill>
            <a:srgbClr val="12233B">
              <a:alpha val="12000"/>
            </a:srgbClr>
          </a:solidFill>
          <a:ln w="12700">
            <a:solidFill>
              <a:srgbClr val="12233B"/>
            </a:solidFill>
            <a:prstDash val="solid"/>
          </a:ln>
        </p:spPr>
      </p:sp>
      <p:sp>
        <p:nvSpPr>
          <p:cNvPr id="6" name="Text 4"/>
          <p:cNvSpPr txBox="1"/>
          <p:nvPr/>
        </p:nvSpPr>
        <p:spPr>
          <a:xfrm>
            <a:off x="1298448" y="1024128"/>
            <a:ext cx="7872984" cy="310896"/>
          </a:xfrm>
          <a:prstGeom prst="rect">
            <a:avLst/>
          </a:prstGeom>
          <a:noFill/>
          <a:ln/>
        </p:spPr>
        <p:txBody>
          <a:bodyPr wrap="square" lIns="0" tIns="0" rIns="0" bIns="0" rtlCol="0" anchor="ctr"/>
          <a:lstStyle/>
          <a:p>
            <a:pPr algn="ctr" indent="0" marL="0">
              <a:buNone/>
            </a:pPr>
            <a:r>
              <a:rPr lang="en-US" sz="1150" b="1" dirty="0">
                <a:solidFill>
                  <a:srgbClr val="12233B"/>
                </a:solidFill>
                <a:latin typeface="Calibri" pitchFamily="34" charset="0"/>
                <a:ea typeface="Calibri" pitchFamily="34" charset="-122"/>
                <a:cs typeface="Calibri" pitchFamily="34" charset="-120"/>
              </a:rPr>
              <a:t>MODULE 1 · FACTOR STRATEGY</a:t>
            </a:r>
            <a:endParaRPr lang="en-US" sz="1150" dirty="0"/>
          </a:p>
        </p:txBody>
      </p:sp>
      <p:sp>
        <p:nvSpPr>
          <p:cNvPr id="7" name="Shape 5"/>
          <p:cNvSpPr/>
          <p:nvPr/>
        </p:nvSpPr>
        <p:spPr>
          <a:xfrm>
            <a:off x="530352" y="2518517"/>
            <a:ext cx="4361688" cy="2534199"/>
          </a:xfrm>
          <a:prstGeom prst="roundRect">
            <a:avLst>
              <a:gd name="adj" fmla="val 2887"/>
            </a:avLst>
          </a:prstGeom>
          <a:solidFill>
            <a:srgbClr val="F4F6F9"/>
          </a:solidFill>
          <a:ln w="12700">
            <a:solidFill>
              <a:srgbClr val="D7DCE3"/>
            </a:solidFill>
            <a:prstDash val="solid"/>
          </a:ln>
        </p:spPr>
      </p:sp>
      <p:pic>
        <p:nvPicPr>
          <p:cNvPr id="8" name="Image 0" descr="/sessions/laughing-zealous-bell/mnt/regimeDet/IRP_MVP/IRP_MVP_Deploy/Thought_Process/images/screenshot_06.png">    </p:cNvPr>
          <p:cNvPicPr>
            <a:picLocks noChangeAspect="1"/>
          </p:cNvPicPr>
          <p:nvPr/>
        </p:nvPicPr>
        <p:blipFill>
          <a:blip r:embed="rId1"/>
          <a:stretch>
            <a:fillRect/>
          </a:stretch>
        </p:blipFill>
        <p:spPr>
          <a:xfrm>
            <a:off x="640080" y="2628245"/>
            <a:ext cx="4142232" cy="2314743"/>
          </a:xfrm>
          <a:prstGeom prst="rect">
            <a:avLst/>
          </a:prstGeom>
        </p:spPr>
      </p:pic>
      <p:sp>
        <p:nvSpPr>
          <p:cNvPr id="9" name="Text 6"/>
          <p:cNvSpPr txBox="1"/>
          <p:nvPr/>
        </p:nvSpPr>
        <p:spPr>
          <a:xfrm>
            <a:off x="640080" y="5071003"/>
            <a:ext cx="4142232" cy="502920"/>
          </a:xfrm>
          <a:prstGeom prst="rect">
            <a:avLst/>
          </a:prstGeom>
          <a:noFill/>
          <a:ln/>
        </p:spPr>
        <p:txBody>
          <a:bodyPr wrap="square" lIns="0" tIns="0" rIns="0" bIns="0" rtlCol="0" anchor="t"/>
          <a:lstStyle/>
          <a:p>
            <a:pPr indent="0" marL="0">
              <a:lnSpc>
                <a:spcPct val="105000"/>
              </a:lnSpc>
              <a:buNone/>
            </a:pPr>
            <a:r>
              <a:rPr lang="en-US" sz="980" i="1" dirty="0">
                <a:solidFill>
                  <a:srgbClr val="5A6675"/>
                </a:solidFill>
                <a:latin typeface="Calibri" pitchFamily="34" charset="0"/>
                <a:ea typeface="Calibri" pitchFamily="34" charset="-122"/>
                <a:cs typeface="Calibri" pitchFamily="34" charset="-120"/>
              </a:rPr>
              <a:t>The shared backtest engine: a real Value shortlist chained against SPY since 2009.</a:t>
            </a:r>
            <a:endParaRPr lang="en-US" sz="980" dirty="0"/>
          </a:p>
        </p:txBody>
      </p:sp>
      <p:sp>
        <p:nvSpPr>
          <p:cNvPr id="10" name="Shape 7"/>
          <p:cNvSpPr/>
          <p:nvPr/>
        </p:nvSpPr>
        <p:spPr>
          <a:xfrm>
            <a:off x="5148072" y="2071116"/>
            <a:ext cx="329184" cy="329184"/>
          </a:xfrm>
          <a:prstGeom prst="ellipse">
            <a:avLst/>
          </a:prstGeom>
          <a:solidFill>
            <a:srgbClr val="12233B"/>
          </a:solidFill>
          <a:ln/>
        </p:spPr>
      </p:sp>
      <p:sp>
        <p:nvSpPr>
          <p:cNvPr id="11" name="Text 8"/>
          <p:cNvSpPr txBox="1"/>
          <p:nvPr/>
        </p:nvSpPr>
        <p:spPr>
          <a:xfrm>
            <a:off x="5148072" y="2071116"/>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12" name="Text 9"/>
          <p:cNvSpPr txBox="1"/>
          <p:nvPr/>
        </p:nvSpPr>
        <p:spPr>
          <a:xfrm>
            <a:off x="5623560" y="1444752"/>
            <a:ext cx="5925312" cy="88587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One shared testing engine for every factor</a:t>
            </a:r>
            <a:endParaRPr lang="en-US" sz="1300" dirty="0"/>
          </a:p>
        </p:txBody>
      </p:sp>
      <p:sp>
        <p:nvSpPr>
          <p:cNvPr id="13" name="Text 10"/>
          <p:cNvSpPr txBox="1"/>
          <p:nvPr/>
        </p:nvSpPr>
        <p:spPr>
          <a:xfrm>
            <a:off x="5623560" y="2330623"/>
            <a:ext cx="5925312" cy="696041"/>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You pick a start date, a holding period (3, 6, 12, or 24 months), and a basket size. At every rebalance the engine throws away the old shortlist and re-ranks completely fresh using only information available up to that date.</a:t>
            </a:r>
            <a:endParaRPr lang="en-US" sz="1150" dirty="0"/>
          </a:p>
        </p:txBody>
      </p:sp>
      <p:sp>
        <p:nvSpPr>
          <p:cNvPr id="14" name="Shape 11"/>
          <p:cNvSpPr/>
          <p:nvPr/>
        </p:nvSpPr>
        <p:spPr>
          <a:xfrm>
            <a:off x="5148072" y="3781044"/>
            <a:ext cx="329184" cy="329184"/>
          </a:xfrm>
          <a:prstGeom prst="ellipse">
            <a:avLst/>
          </a:prstGeom>
          <a:solidFill>
            <a:srgbClr val="12233B"/>
          </a:solidFill>
          <a:ln/>
        </p:spPr>
      </p:sp>
      <p:sp>
        <p:nvSpPr>
          <p:cNvPr id="15" name="Text 12"/>
          <p:cNvSpPr txBox="1"/>
          <p:nvPr/>
        </p:nvSpPr>
        <p:spPr>
          <a:xfrm>
            <a:off x="5148072" y="378104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6" name="Text 13"/>
          <p:cNvSpPr txBox="1"/>
          <p:nvPr/>
        </p:nvSpPr>
        <p:spPr>
          <a:xfrm>
            <a:off x="5623560" y="3154680"/>
            <a:ext cx="5925312" cy="88587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Tested the way you'd actually trade it</a:t>
            </a:r>
            <a:endParaRPr lang="en-US" sz="1300" dirty="0"/>
          </a:p>
        </p:txBody>
      </p:sp>
      <p:sp>
        <p:nvSpPr>
          <p:cNvPr id="17" name="Text 14"/>
          <p:cNvSpPr txBox="1"/>
          <p:nvPr/>
        </p:nvSpPr>
        <p:spPr>
          <a:xfrm>
            <a:off x="5623560" y="4040551"/>
            <a:ext cx="5925312" cy="696041"/>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Because the ranking is redone at every rebalance using only past information, the result reflects a strategy you genuinely could have followed in real time — not a shortlist picked with the benefit of hindsight.</a:t>
            </a:r>
            <a:endParaRPr lang="en-US" sz="1150" dirty="0"/>
          </a:p>
        </p:txBody>
      </p:sp>
      <p:sp>
        <p:nvSpPr>
          <p:cNvPr id="18" name="Shape 15"/>
          <p:cNvSpPr/>
          <p:nvPr/>
        </p:nvSpPr>
        <p:spPr>
          <a:xfrm>
            <a:off x="5148072" y="5490972"/>
            <a:ext cx="329184" cy="329184"/>
          </a:xfrm>
          <a:prstGeom prst="ellipse">
            <a:avLst/>
          </a:prstGeom>
          <a:solidFill>
            <a:srgbClr val="12233B"/>
          </a:solidFill>
          <a:ln/>
        </p:spPr>
      </p:sp>
      <p:sp>
        <p:nvSpPr>
          <p:cNvPr id="19" name="Text 16"/>
          <p:cNvSpPr txBox="1"/>
          <p:nvPr/>
        </p:nvSpPr>
        <p:spPr>
          <a:xfrm>
            <a:off x="5148072" y="5490972"/>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20" name="Text 17"/>
          <p:cNvSpPr txBox="1"/>
          <p:nvPr/>
        </p:nvSpPr>
        <p:spPr>
          <a:xfrm>
            <a:off x="5623560" y="4864608"/>
            <a:ext cx="5925312" cy="88587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A full performance picture, not one number</a:t>
            </a:r>
            <a:endParaRPr lang="en-US" sz="1300" dirty="0"/>
          </a:p>
        </p:txBody>
      </p:sp>
      <p:sp>
        <p:nvSpPr>
          <p:cNvPr id="21" name="Text 18"/>
          <p:cNvSpPr txBox="1"/>
          <p:nvPr/>
        </p:nvSpPr>
        <p:spPr>
          <a:xfrm>
            <a:off x="5623560" y="5750479"/>
            <a:ext cx="5925312" cy="696041"/>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Every backtest reports total and annualized return, how bumpy the ride was, risk-adjusted return, and the worst peak-to-trough loss along the way — all charted against simply buying and holding the S&amp;P 500, so you can judge whether the extra effort actually paid off.</a:t>
            </a:r>
            <a:endParaRPr lang="en-US" sz="1150" dirty="0"/>
          </a:p>
        </p:txBody>
      </p:sp>
      <p:sp>
        <p:nvSpPr>
          <p:cNvPr id="22" name="Text 19"/>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Product Walkthrough · Non-Technical</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5</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Portfolio &amp; Risk Management</a:t>
            </a:r>
            <a:endParaRPr lang="en-US" sz="2400" dirty="0"/>
          </a:p>
        </p:txBody>
      </p:sp>
      <p:sp>
        <p:nvSpPr>
          <p:cNvPr id="5" name="Shape 3"/>
          <p:cNvSpPr/>
          <p:nvPr/>
        </p:nvSpPr>
        <p:spPr>
          <a:xfrm>
            <a:off x="1298448" y="1024128"/>
            <a:ext cx="2770632" cy="310896"/>
          </a:xfrm>
          <a:prstGeom prst="roundRect">
            <a:avLst>
              <a:gd name="adj" fmla="val 50000"/>
            </a:avLst>
          </a:prstGeom>
          <a:solidFill>
            <a:srgbClr val="2F6FED">
              <a:alpha val="12000"/>
            </a:srgbClr>
          </a:solidFill>
          <a:ln w="12700">
            <a:solidFill>
              <a:srgbClr val="2F6FED"/>
            </a:solidFill>
            <a:prstDash val="solid"/>
          </a:ln>
        </p:spPr>
      </p:sp>
      <p:sp>
        <p:nvSpPr>
          <p:cNvPr id="6" name="Text 4"/>
          <p:cNvSpPr txBox="1"/>
          <p:nvPr/>
        </p:nvSpPr>
        <p:spPr>
          <a:xfrm>
            <a:off x="1298448" y="1024128"/>
            <a:ext cx="2770632" cy="310896"/>
          </a:xfrm>
          <a:prstGeom prst="rect">
            <a:avLst/>
          </a:prstGeom>
          <a:noFill/>
          <a:ln/>
        </p:spPr>
        <p:txBody>
          <a:bodyPr wrap="square" lIns="0" tIns="0" rIns="0" bIns="0" rtlCol="0" anchor="ctr"/>
          <a:lstStyle/>
          <a:p>
            <a:pPr algn="ctr" indent="0" marL="0">
              <a:buNone/>
            </a:pPr>
            <a:r>
              <a:rPr lang="en-US" sz="1150" b="1" dirty="0">
                <a:solidFill>
                  <a:srgbClr val="2F6FED"/>
                </a:solidFill>
                <a:latin typeface="Calibri" pitchFamily="34" charset="0"/>
                <a:ea typeface="Calibri" pitchFamily="34" charset="-122"/>
                <a:cs typeface="Calibri" pitchFamily="34" charset="-120"/>
              </a:rPr>
              <a:t>MODULE 2</a:t>
            </a:r>
            <a:endParaRPr lang="en-US" sz="1150" dirty="0"/>
          </a:p>
        </p:txBody>
      </p:sp>
      <p:sp>
        <p:nvSpPr>
          <p:cNvPr id="7" name="Text 5"/>
          <p:cNvSpPr txBox="1"/>
          <p:nvPr/>
        </p:nvSpPr>
        <p:spPr>
          <a:xfrm>
            <a:off x="640080" y="1444752"/>
            <a:ext cx="6400800" cy="1325880"/>
          </a:xfrm>
          <a:prstGeom prst="rect">
            <a:avLst/>
          </a:prstGeom>
          <a:noFill/>
          <a:ln/>
        </p:spPr>
        <p:txBody>
          <a:bodyPr wrap="square" lIns="0" tIns="0" rIns="0" bIns="0" rtlCol="0" anchor="t"/>
          <a:lstStyle/>
          <a:p>
            <a:pPr indent="0" marL="0">
              <a:lnSpc>
                <a:spcPct val="116000"/>
              </a:lnSpc>
              <a:buNone/>
            </a:pPr>
            <a:r>
              <a:rPr lang="en-US" sz="1180" i="1" dirty="0">
                <a:solidFill>
                  <a:srgbClr val="5A6675"/>
                </a:solidFill>
                <a:latin typeface="Calibri" pitchFamily="34" charset="0"/>
                <a:ea typeface="Calibri" pitchFamily="34" charset="-122"/>
                <a:cs typeface="Calibri" pitchFamily="34" charset="-120"/>
              </a:rPr>
              <a:t>Picking good stocks is only half of investing — how much money you put into each one is the other half. Splitting money evenly across everything ignores that some stocks swing much more than others, and that two “different” stocks might really just be moving in lockstep. This module checks your actual basket for exactly those problems, then gives you five ways to decide how much to put into each one.</a:t>
            </a:r>
            <a:endParaRPr lang="en-US" sz="1180" dirty="0"/>
          </a:p>
        </p:txBody>
      </p:sp>
      <p:sp>
        <p:nvSpPr>
          <p:cNvPr id="8" name="Shape 6"/>
          <p:cNvSpPr/>
          <p:nvPr/>
        </p:nvSpPr>
        <p:spPr>
          <a:xfrm>
            <a:off x="640080" y="3097530"/>
            <a:ext cx="329184" cy="329184"/>
          </a:xfrm>
          <a:prstGeom prst="ellipse">
            <a:avLst/>
          </a:prstGeom>
          <a:solidFill>
            <a:srgbClr val="2F6FED"/>
          </a:solidFill>
          <a:ln/>
        </p:spPr>
      </p:sp>
      <p:sp>
        <p:nvSpPr>
          <p:cNvPr id="9" name="Text 7"/>
          <p:cNvSpPr txBox="1"/>
          <p:nvPr/>
        </p:nvSpPr>
        <p:spPr>
          <a:xfrm>
            <a:off x="640080" y="309753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10" name="Text 8"/>
          <p:cNvSpPr txBox="1"/>
          <p:nvPr/>
        </p:nvSpPr>
        <p:spPr>
          <a:xfrm>
            <a:off x="1115568" y="2862072"/>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Three automatic risk checks</a:t>
            </a:r>
            <a:endParaRPr lang="en-US" sz="1300" dirty="0"/>
          </a:p>
        </p:txBody>
      </p:sp>
      <p:sp>
        <p:nvSpPr>
          <p:cNvPr id="11" name="Text 9"/>
          <p:cNvSpPr txBox="1"/>
          <p:nvPr/>
        </p:nvSpPr>
        <p:spPr>
          <a:xfrm>
            <a:off x="1115568" y="3310128"/>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The moment you have two or more holdings, the module checks how differently their prices actually swing, whether some are really just moving together in disguise (by correlation, sector, or market sensitivity), and whether their track records meaningfully differ.</a:t>
            </a:r>
            <a:endParaRPr lang="en-US" sz="1150" dirty="0"/>
          </a:p>
        </p:txBody>
      </p:sp>
      <p:sp>
        <p:nvSpPr>
          <p:cNvPr id="12" name="Shape 10"/>
          <p:cNvSpPr/>
          <p:nvPr/>
        </p:nvSpPr>
        <p:spPr>
          <a:xfrm>
            <a:off x="640080" y="4025646"/>
            <a:ext cx="329184" cy="329184"/>
          </a:xfrm>
          <a:prstGeom prst="ellipse">
            <a:avLst/>
          </a:prstGeom>
          <a:solidFill>
            <a:srgbClr val="2F6FED"/>
          </a:solidFill>
          <a:ln/>
        </p:spPr>
      </p:sp>
      <p:sp>
        <p:nvSpPr>
          <p:cNvPr id="13" name="Text 11"/>
          <p:cNvSpPr txBox="1"/>
          <p:nvPr/>
        </p:nvSpPr>
        <p:spPr>
          <a:xfrm>
            <a:off x="640080" y="4025646"/>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4" name="Text 12"/>
          <p:cNvSpPr txBox="1"/>
          <p:nvPr/>
        </p:nvSpPr>
        <p:spPr>
          <a:xfrm>
            <a:off x="1115568" y="3790188"/>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A risk mentality you set, never forced</a:t>
            </a:r>
            <a:endParaRPr lang="en-US" sz="1300" dirty="0"/>
          </a:p>
        </p:txBody>
      </p:sp>
      <p:sp>
        <p:nvSpPr>
          <p:cNvPr id="15" name="Text 13"/>
          <p:cNvSpPr txBox="1"/>
          <p:nvPr/>
        </p:nvSpPr>
        <p:spPr>
          <a:xfrm>
            <a:off x="1115568" y="4238244"/>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Choose low, balanced, or high as a starting-point suggestion for which allocation method might fit — you can always override it and pick any method you like.</a:t>
            </a:r>
            <a:endParaRPr lang="en-US" sz="1150" dirty="0"/>
          </a:p>
        </p:txBody>
      </p:sp>
      <p:sp>
        <p:nvSpPr>
          <p:cNvPr id="16" name="Shape 14"/>
          <p:cNvSpPr/>
          <p:nvPr/>
        </p:nvSpPr>
        <p:spPr>
          <a:xfrm>
            <a:off x="640080" y="4953762"/>
            <a:ext cx="329184" cy="329184"/>
          </a:xfrm>
          <a:prstGeom prst="ellipse">
            <a:avLst/>
          </a:prstGeom>
          <a:solidFill>
            <a:srgbClr val="2F6FED"/>
          </a:solidFill>
          <a:ln/>
        </p:spPr>
      </p:sp>
      <p:sp>
        <p:nvSpPr>
          <p:cNvPr id="17" name="Text 15"/>
          <p:cNvSpPr txBox="1"/>
          <p:nvPr/>
        </p:nvSpPr>
        <p:spPr>
          <a:xfrm>
            <a:off x="640080" y="4953762"/>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8" name="Text 16"/>
          <p:cNvSpPr txBox="1"/>
          <p:nvPr/>
        </p:nvSpPr>
        <p:spPr>
          <a:xfrm>
            <a:off x="1115568" y="4718304"/>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Five allocation methods on tap</a:t>
            </a:r>
            <a:endParaRPr lang="en-US" sz="1300" dirty="0"/>
          </a:p>
        </p:txBody>
      </p:sp>
      <p:sp>
        <p:nvSpPr>
          <p:cNvPr id="19" name="Text 17"/>
          <p:cNvSpPr txBox="1"/>
          <p:nvPr/>
        </p:nvSpPr>
        <p:spPr>
          <a:xfrm>
            <a:off x="1115568" y="5166360"/>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Equal-Weighted, Inverse-Volatility, Critical Line Algorithm, Regime-Adaptive Allocation, and Hierarchical Risk Parity — run one at a time, or all five together on the exact same basket and time window for an apples-to-apples comparison.</a:t>
            </a:r>
            <a:endParaRPr lang="en-US" sz="1150" dirty="0"/>
          </a:p>
        </p:txBody>
      </p:sp>
      <p:sp>
        <p:nvSpPr>
          <p:cNvPr id="20" name="Shape 18"/>
          <p:cNvSpPr/>
          <p:nvPr/>
        </p:nvSpPr>
        <p:spPr>
          <a:xfrm>
            <a:off x="640080" y="5881878"/>
            <a:ext cx="329184" cy="329184"/>
          </a:xfrm>
          <a:prstGeom prst="ellipse">
            <a:avLst/>
          </a:prstGeom>
          <a:solidFill>
            <a:srgbClr val="2F6FED"/>
          </a:solidFill>
          <a:ln/>
        </p:spPr>
      </p:sp>
      <p:sp>
        <p:nvSpPr>
          <p:cNvPr id="21" name="Text 19"/>
          <p:cNvSpPr txBox="1"/>
          <p:nvPr/>
        </p:nvSpPr>
        <p:spPr>
          <a:xfrm>
            <a:off x="640080" y="5881878"/>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22" name="Text 20"/>
          <p:cNvSpPr txBox="1"/>
          <p:nvPr/>
        </p:nvSpPr>
        <p:spPr>
          <a:xfrm>
            <a:off x="1115568" y="5646420"/>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One automatically adapts to the market</a:t>
            </a:r>
            <a:endParaRPr lang="en-US" sz="1300" dirty="0"/>
          </a:p>
        </p:txBody>
      </p:sp>
      <p:sp>
        <p:nvSpPr>
          <p:cNvPr id="23" name="Text 21"/>
          <p:cNvSpPr txBox="1"/>
          <p:nvPr/>
        </p:nvSpPr>
        <p:spPr>
          <a:xfrm>
            <a:off x="1115568" y="6094476"/>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Regime-Adaptive Allocation switches its own rule every month depending on the platform's read of the current market environment — aggressive in calm, trending markets, defensive in a crisis, and equal-weighted the rest of the time.</a:t>
            </a:r>
            <a:endParaRPr lang="en-US" sz="1150" dirty="0"/>
          </a:p>
        </p:txBody>
      </p:sp>
      <p:sp>
        <p:nvSpPr>
          <p:cNvPr id="24" name="Shape 22"/>
          <p:cNvSpPr/>
          <p:nvPr/>
        </p:nvSpPr>
        <p:spPr>
          <a:xfrm>
            <a:off x="7296912" y="2495159"/>
            <a:ext cx="4361688" cy="2580913"/>
          </a:xfrm>
          <a:prstGeom prst="roundRect">
            <a:avLst>
              <a:gd name="adj" fmla="val 2834"/>
            </a:avLst>
          </a:prstGeom>
          <a:solidFill>
            <a:srgbClr val="F4F6F9"/>
          </a:solidFill>
          <a:ln w="12700">
            <a:solidFill>
              <a:srgbClr val="D7DCE3"/>
            </a:solidFill>
            <a:prstDash val="solid"/>
          </a:ln>
        </p:spPr>
      </p:sp>
      <p:pic>
        <p:nvPicPr>
          <p:cNvPr id="25" name="Image 0" descr="/sessions/laughing-zealous-bell/mnt/regimeDet/IRP_MVP/IRP_MVP_Deploy/Thought_Process/images/screenshot_09.png">    </p:cNvPr>
          <p:cNvPicPr>
            <a:picLocks noChangeAspect="1"/>
          </p:cNvPicPr>
          <p:nvPr/>
        </p:nvPicPr>
        <p:blipFill>
          <a:blip r:embed="rId1"/>
          <a:stretch>
            <a:fillRect/>
          </a:stretch>
        </p:blipFill>
        <p:spPr>
          <a:xfrm>
            <a:off x="7406640" y="2604887"/>
            <a:ext cx="4142232" cy="2361457"/>
          </a:xfrm>
          <a:prstGeom prst="rect">
            <a:avLst/>
          </a:prstGeom>
        </p:spPr>
      </p:pic>
      <p:sp>
        <p:nvSpPr>
          <p:cNvPr id="26" name="Text 23"/>
          <p:cNvSpPr txBox="1"/>
          <p:nvPr/>
        </p:nvSpPr>
        <p:spPr>
          <a:xfrm>
            <a:off x="7406640" y="5094361"/>
            <a:ext cx="4142232" cy="502920"/>
          </a:xfrm>
          <a:prstGeom prst="rect">
            <a:avLst/>
          </a:prstGeom>
          <a:noFill/>
          <a:ln/>
        </p:spPr>
        <p:txBody>
          <a:bodyPr wrap="square" lIns="0" tIns="0" rIns="0" bIns="0" rtlCol="0" anchor="t"/>
          <a:lstStyle/>
          <a:p>
            <a:pPr indent="0" marL="0">
              <a:lnSpc>
                <a:spcPct val="105000"/>
              </a:lnSpc>
              <a:buNone/>
            </a:pPr>
            <a:r>
              <a:rPr lang="en-US" sz="980" i="1" dirty="0">
                <a:solidFill>
                  <a:srgbClr val="5A6675"/>
                </a:solidFill>
                <a:latin typeface="Calibri" pitchFamily="34" charset="0"/>
                <a:ea typeface="Calibri" pitchFamily="34" charset="-122"/>
                <a:cs typeface="Calibri" pitchFamily="34" charset="-120"/>
              </a:rPr>
              <a:t>The four-step process, and the five allocation methods available.</a:t>
            </a:r>
            <a:endParaRPr lang="en-US" sz="980" dirty="0"/>
          </a:p>
        </p:txBody>
      </p:sp>
      <p:sp>
        <p:nvSpPr>
          <p:cNvPr id="27" name="Text 24"/>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Product Walkthrough · Non-Technical</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6</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The five ways to split your money, explained</a:t>
            </a:r>
            <a:endParaRPr lang="en-US" sz="2400" dirty="0"/>
          </a:p>
        </p:txBody>
      </p:sp>
      <p:sp>
        <p:nvSpPr>
          <p:cNvPr id="5" name="Shape 3"/>
          <p:cNvSpPr/>
          <p:nvPr/>
        </p:nvSpPr>
        <p:spPr>
          <a:xfrm>
            <a:off x="1298448" y="1024128"/>
            <a:ext cx="10222992" cy="310896"/>
          </a:xfrm>
          <a:prstGeom prst="roundRect">
            <a:avLst>
              <a:gd name="adj" fmla="val 50000"/>
            </a:avLst>
          </a:prstGeom>
          <a:solidFill>
            <a:srgbClr val="2F6FED">
              <a:alpha val="12000"/>
            </a:srgbClr>
          </a:solidFill>
          <a:ln w="12700">
            <a:solidFill>
              <a:srgbClr val="2F6FED"/>
            </a:solidFill>
            <a:prstDash val="solid"/>
          </a:ln>
        </p:spPr>
      </p:sp>
      <p:sp>
        <p:nvSpPr>
          <p:cNvPr id="6" name="Text 4"/>
          <p:cNvSpPr txBox="1"/>
          <p:nvPr/>
        </p:nvSpPr>
        <p:spPr>
          <a:xfrm>
            <a:off x="1298448" y="1024128"/>
            <a:ext cx="10222992" cy="310896"/>
          </a:xfrm>
          <a:prstGeom prst="rect">
            <a:avLst/>
          </a:prstGeom>
          <a:noFill/>
          <a:ln/>
        </p:spPr>
        <p:txBody>
          <a:bodyPr wrap="square" lIns="0" tIns="0" rIns="0" bIns="0" rtlCol="0" anchor="ctr"/>
          <a:lstStyle/>
          <a:p>
            <a:pPr algn="ctr" indent="0" marL="0">
              <a:buNone/>
            </a:pPr>
            <a:r>
              <a:rPr lang="en-US" sz="1150" b="1" dirty="0">
                <a:solidFill>
                  <a:srgbClr val="2F6FED"/>
                </a:solidFill>
                <a:latin typeface="Calibri" pitchFamily="34" charset="0"/>
                <a:ea typeface="Calibri" pitchFamily="34" charset="-122"/>
                <a:cs typeface="Calibri" pitchFamily="34" charset="-120"/>
              </a:rPr>
              <a:t>MODULE 2 · PORTFOLIO &amp; RISK MANAGEMENT</a:t>
            </a:r>
            <a:endParaRPr lang="en-US" sz="1150" dirty="0"/>
          </a:p>
        </p:txBody>
      </p:sp>
      <p:sp>
        <p:nvSpPr>
          <p:cNvPr id="7" name="Shape 5"/>
          <p:cNvSpPr/>
          <p:nvPr/>
        </p:nvSpPr>
        <p:spPr>
          <a:xfrm>
            <a:off x="530352" y="2495159"/>
            <a:ext cx="4361688" cy="2580913"/>
          </a:xfrm>
          <a:prstGeom prst="roundRect">
            <a:avLst>
              <a:gd name="adj" fmla="val 2834"/>
            </a:avLst>
          </a:prstGeom>
          <a:solidFill>
            <a:srgbClr val="F4F6F9"/>
          </a:solidFill>
          <a:ln w="12700">
            <a:solidFill>
              <a:srgbClr val="D7DCE3"/>
            </a:solidFill>
            <a:prstDash val="solid"/>
          </a:ln>
        </p:spPr>
      </p:sp>
      <p:pic>
        <p:nvPicPr>
          <p:cNvPr id="8" name="Image 0" descr="/sessions/laughing-zealous-bell/mnt/regimeDet/IRP_MVP/IRP_MVP_Deploy/Thought_Process/images/screenshot_17.png">    </p:cNvPr>
          <p:cNvPicPr>
            <a:picLocks noChangeAspect="1"/>
          </p:cNvPicPr>
          <p:nvPr/>
        </p:nvPicPr>
        <p:blipFill>
          <a:blip r:embed="rId1"/>
          <a:stretch>
            <a:fillRect/>
          </a:stretch>
        </p:blipFill>
        <p:spPr>
          <a:xfrm>
            <a:off x="640080" y="2604887"/>
            <a:ext cx="4142232" cy="2361457"/>
          </a:xfrm>
          <a:prstGeom prst="rect">
            <a:avLst/>
          </a:prstGeom>
        </p:spPr>
      </p:pic>
      <p:sp>
        <p:nvSpPr>
          <p:cNvPr id="9" name="Text 6"/>
          <p:cNvSpPr txBox="1"/>
          <p:nvPr/>
        </p:nvSpPr>
        <p:spPr>
          <a:xfrm>
            <a:off x="640080" y="5094361"/>
            <a:ext cx="4142232" cy="502920"/>
          </a:xfrm>
          <a:prstGeom prst="rect">
            <a:avLst/>
          </a:prstGeom>
          <a:noFill/>
          <a:ln/>
        </p:spPr>
        <p:txBody>
          <a:bodyPr wrap="square" lIns="0" tIns="0" rIns="0" bIns="0" rtlCol="0" anchor="t"/>
          <a:lstStyle/>
          <a:p>
            <a:pPr indent="0" marL="0">
              <a:lnSpc>
                <a:spcPct val="105000"/>
              </a:lnSpc>
              <a:buNone/>
            </a:pPr>
            <a:r>
              <a:rPr lang="en-US" sz="980" i="1" dirty="0">
                <a:solidFill>
                  <a:srgbClr val="5A6675"/>
                </a:solidFill>
                <a:latin typeface="Calibri" pitchFamily="34" charset="0"/>
                <a:ea typeface="Calibri" pitchFamily="34" charset="-122"/>
                <a:cs typeface="Calibri" pitchFamily="34" charset="-120"/>
              </a:rPr>
              <a:t>Regime-Adaptive Allocation running on a real four-stock basket.</a:t>
            </a:r>
            <a:endParaRPr lang="en-US" sz="980" dirty="0"/>
          </a:p>
        </p:txBody>
      </p:sp>
      <p:sp>
        <p:nvSpPr>
          <p:cNvPr id="10" name="Shape 7"/>
          <p:cNvSpPr/>
          <p:nvPr/>
        </p:nvSpPr>
        <p:spPr>
          <a:xfrm>
            <a:off x="5148072" y="1857375"/>
            <a:ext cx="329184" cy="329184"/>
          </a:xfrm>
          <a:prstGeom prst="ellipse">
            <a:avLst/>
          </a:prstGeom>
          <a:solidFill>
            <a:srgbClr val="2F6FED"/>
          </a:solidFill>
          <a:ln/>
        </p:spPr>
      </p:sp>
      <p:sp>
        <p:nvSpPr>
          <p:cNvPr id="11" name="Text 8"/>
          <p:cNvSpPr txBox="1"/>
          <p:nvPr/>
        </p:nvSpPr>
        <p:spPr>
          <a:xfrm>
            <a:off x="5148072" y="1857375"/>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12" name="Text 9"/>
          <p:cNvSpPr txBox="1"/>
          <p:nvPr/>
        </p:nvSpPr>
        <p:spPr>
          <a:xfrm>
            <a:off x="5623560" y="1444752"/>
            <a:ext cx="5925312" cy="64648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Equal-Weighted &amp; Inverse-Volatility</a:t>
            </a:r>
            <a:endParaRPr lang="en-US" sz="1300" dirty="0"/>
          </a:p>
        </p:txBody>
      </p:sp>
      <p:sp>
        <p:nvSpPr>
          <p:cNvPr id="13" name="Text 10"/>
          <p:cNvSpPr txBox="1"/>
          <p:nvPr/>
        </p:nvSpPr>
        <p:spPr>
          <a:xfrm>
            <a:off x="5623560" y="2091233"/>
            <a:ext cx="5925312" cy="507949"/>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Equal-Weighted puts the same amount into everything and is the baseline every other method is measured against. Inverse-Volatility puts more money into the calmer holdings and less into the choppier ones.</a:t>
            </a:r>
            <a:endParaRPr lang="en-US" sz="1150" dirty="0"/>
          </a:p>
        </p:txBody>
      </p:sp>
      <p:sp>
        <p:nvSpPr>
          <p:cNvPr id="14" name="Shape 11"/>
          <p:cNvSpPr/>
          <p:nvPr/>
        </p:nvSpPr>
        <p:spPr>
          <a:xfrm>
            <a:off x="5148072" y="3139821"/>
            <a:ext cx="329184" cy="329184"/>
          </a:xfrm>
          <a:prstGeom prst="ellipse">
            <a:avLst/>
          </a:prstGeom>
          <a:solidFill>
            <a:srgbClr val="2F6FED"/>
          </a:solidFill>
          <a:ln/>
        </p:spPr>
      </p:sp>
      <p:sp>
        <p:nvSpPr>
          <p:cNvPr id="15" name="Text 12"/>
          <p:cNvSpPr txBox="1"/>
          <p:nvPr/>
        </p:nvSpPr>
        <p:spPr>
          <a:xfrm>
            <a:off x="5148072" y="3139821"/>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6" name="Text 13"/>
          <p:cNvSpPr txBox="1"/>
          <p:nvPr/>
        </p:nvSpPr>
        <p:spPr>
          <a:xfrm>
            <a:off x="5623560" y="2727198"/>
            <a:ext cx="5925312" cy="64648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Critical Line Algorithm</a:t>
            </a:r>
            <a:endParaRPr lang="en-US" sz="1300" dirty="0"/>
          </a:p>
        </p:txBody>
      </p:sp>
      <p:sp>
        <p:nvSpPr>
          <p:cNvPr id="17" name="Text 14"/>
          <p:cNvSpPr txBox="1"/>
          <p:nvPr/>
        </p:nvSpPr>
        <p:spPr>
          <a:xfrm>
            <a:off x="5623560" y="3373679"/>
            <a:ext cx="5925312" cy="507949"/>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A math-based optimizer that solves for the best possible trade-off between risk and return across your basket, or specifically for the highest risk-adjusted return.</a:t>
            </a:r>
            <a:endParaRPr lang="en-US" sz="1150" dirty="0"/>
          </a:p>
        </p:txBody>
      </p:sp>
      <p:sp>
        <p:nvSpPr>
          <p:cNvPr id="18" name="Shape 15"/>
          <p:cNvSpPr/>
          <p:nvPr/>
        </p:nvSpPr>
        <p:spPr>
          <a:xfrm>
            <a:off x="5148072" y="4422267"/>
            <a:ext cx="329184" cy="329184"/>
          </a:xfrm>
          <a:prstGeom prst="ellipse">
            <a:avLst/>
          </a:prstGeom>
          <a:solidFill>
            <a:srgbClr val="2F6FED"/>
          </a:solidFill>
          <a:ln/>
        </p:spPr>
      </p:sp>
      <p:sp>
        <p:nvSpPr>
          <p:cNvPr id="19" name="Text 16"/>
          <p:cNvSpPr txBox="1"/>
          <p:nvPr/>
        </p:nvSpPr>
        <p:spPr>
          <a:xfrm>
            <a:off x="5148072" y="4422267"/>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20" name="Text 17"/>
          <p:cNvSpPr txBox="1"/>
          <p:nvPr/>
        </p:nvSpPr>
        <p:spPr>
          <a:xfrm>
            <a:off x="5623560" y="4009644"/>
            <a:ext cx="5925312" cy="64648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Regime-Adaptive Allocation &amp; Hierarchical Risk Parity</a:t>
            </a:r>
            <a:endParaRPr lang="en-US" sz="1300" dirty="0"/>
          </a:p>
        </p:txBody>
      </p:sp>
      <p:sp>
        <p:nvSpPr>
          <p:cNvPr id="21" name="Text 18"/>
          <p:cNvSpPr txBox="1"/>
          <p:nvPr/>
        </p:nvSpPr>
        <p:spPr>
          <a:xfrm>
            <a:off x="5623560" y="4656125"/>
            <a:ext cx="5925312" cy="507949"/>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Regime-Adaptive Allocation automatically swaps its underlying rule based on the current market environment. Hierarchical Risk Parity first groups similar-moving stocks together, then allocates, so one crowded cluster of correlated stocks doesn't quietly dominate the basket.</a:t>
            </a:r>
            <a:endParaRPr lang="en-US" sz="1150" dirty="0"/>
          </a:p>
        </p:txBody>
      </p:sp>
      <p:sp>
        <p:nvSpPr>
          <p:cNvPr id="22" name="Shape 19"/>
          <p:cNvSpPr/>
          <p:nvPr/>
        </p:nvSpPr>
        <p:spPr>
          <a:xfrm>
            <a:off x="5148072" y="5704713"/>
            <a:ext cx="329184" cy="329184"/>
          </a:xfrm>
          <a:prstGeom prst="ellipse">
            <a:avLst/>
          </a:prstGeom>
          <a:solidFill>
            <a:srgbClr val="2F6FED"/>
          </a:solidFill>
          <a:ln/>
        </p:spPr>
      </p:sp>
      <p:sp>
        <p:nvSpPr>
          <p:cNvPr id="23" name="Text 20"/>
          <p:cNvSpPr txBox="1"/>
          <p:nvPr/>
        </p:nvSpPr>
        <p:spPr>
          <a:xfrm>
            <a:off x="5148072" y="5704713"/>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24" name="Text 21"/>
          <p:cNvSpPr txBox="1"/>
          <p:nvPr/>
        </p:nvSpPr>
        <p:spPr>
          <a:xfrm>
            <a:off x="5623560" y="5292090"/>
            <a:ext cx="5925312" cy="64648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Every method tested on the same footing</a:t>
            </a:r>
            <a:endParaRPr lang="en-US" sz="1300" dirty="0"/>
          </a:p>
        </p:txBody>
      </p:sp>
      <p:sp>
        <p:nvSpPr>
          <p:cNvPr id="25" name="Text 22"/>
          <p:cNvSpPr txBox="1"/>
          <p:nvPr/>
        </p:nvSpPr>
        <p:spPr>
          <a:xfrm>
            <a:off x="5623560" y="5938571"/>
            <a:ext cx="5925312" cy="507949"/>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The exact same basket and estimation window feeds every method, so comparing them side by side is a fair, apples-to-apples comparison rather than five different setups.</a:t>
            </a:r>
            <a:endParaRPr lang="en-US" sz="1150" dirty="0"/>
          </a:p>
        </p:txBody>
      </p:sp>
      <p:sp>
        <p:nvSpPr>
          <p:cNvPr id="26" name="Text 23"/>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Product Walkthrough · Non-Technical</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7</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Long Term Valuation</a:t>
            </a:r>
            <a:endParaRPr lang="en-US" sz="2400" dirty="0"/>
          </a:p>
        </p:txBody>
      </p:sp>
      <p:sp>
        <p:nvSpPr>
          <p:cNvPr id="5" name="Shape 3"/>
          <p:cNvSpPr/>
          <p:nvPr/>
        </p:nvSpPr>
        <p:spPr>
          <a:xfrm>
            <a:off x="1298448" y="1024128"/>
            <a:ext cx="2770632" cy="310896"/>
          </a:xfrm>
          <a:prstGeom prst="roundRect">
            <a:avLst>
              <a:gd name="adj" fmla="val 50000"/>
            </a:avLst>
          </a:prstGeom>
          <a:solidFill>
            <a:srgbClr val="2BB3A3">
              <a:alpha val="12000"/>
            </a:srgbClr>
          </a:solidFill>
          <a:ln w="12700">
            <a:solidFill>
              <a:srgbClr val="2BB3A3"/>
            </a:solidFill>
            <a:prstDash val="solid"/>
          </a:ln>
        </p:spPr>
      </p:sp>
      <p:sp>
        <p:nvSpPr>
          <p:cNvPr id="6" name="Text 4"/>
          <p:cNvSpPr txBox="1"/>
          <p:nvPr/>
        </p:nvSpPr>
        <p:spPr>
          <a:xfrm>
            <a:off x="1298448" y="1024128"/>
            <a:ext cx="2770632" cy="310896"/>
          </a:xfrm>
          <a:prstGeom prst="rect">
            <a:avLst/>
          </a:prstGeom>
          <a:noFill/>
          <a:ln/>
        </p:spPr>
        <p:txBody>
          <a:bodyPr wrap="square" lIns="0" tIns="0" rIns="0" bIns="0" rtlCol="0" anchor="ctr"/>
          <a:lstStyle/>
          <a:p>
            <a:pPr algn="ctr" indent="0" marL="0">
              <a:buNone/>
            </a:pPr>
            <a:r>
              <a:rPr lang="en-US" sz="1150" b="1" dirty="0">
                <a:solidFill>
                  <a:srgbClr val="2BB3A3"/>
                </a:solidFill>
                <a:latin typeface="Calibri" pitchFamily="34" charset="0"/>
                <a:ea typeface="Calibri" pitchFamily="34" charset="-122"/>
                <a:cs typeface="Calibri" pitchFamily="34" charset="-120"/>
              </a:rPr>
              <a:t>MODULE 3</a:t>
            </a:r>
            <a:endParaRPr lang="en-US" sz="1150" dirty="0"/>
          </a:p>
        </p:txBody>
      </p:sp>
      <p:sp>
        <p:nvSpPr>
          <p:cNvPr id="7" name="Text 5"/>
          <p:cNvSpPr txBox="1"/>
          <p:nvPr/>
        </p:nvSpPr>
        <p:spPr>
          <a:xfrm>
            <a:off x="640080" y="1444752"/>
            <a:ext cx="6400800" cy="1325880"/>
          </a:xfrm>
          <a:prstGeom prst="rect">
            <a:avLst/>
          </a:prstGeom>
          <a:noFill/>
          <a:ln/>
        </p:spPr>
        <p:txBody>
          <a:bodyPr wrap="square" lIns="0" tIns="0" rIns="0" bIns="0" rtlCol="0" anchor="t"/>
          <a:lstStyle/>
          <a:p>
            <a:pPr indent="0" marL="0">
              <a:lnSpc>
                <a:spcPct val="116000"/>
              </a:lnSpc>
              <a:buNone/>
            </a:pPr>
            <a:r>
              <a:rPr lang="en-US" sz="1180" i="1" dirty="0">
                <a:solidFill>
                  <a:srgbClr val="5A6675"/>
                </a:solidFill>
                <a:latin typeface="Calibri" pitchFamily="34" charset="0"/>
                <a:ea typeface="Calibri" pitchFamily="34" charset="-122"/>
                <a:cs typeface="Calibri" pitchFamily="34" charset="-120"/>
              </a:rPr>
              <a:t>The price you see quoted is just what the market happens to agree on paying today — it can be too high, too low, or right. This module builds an independent estimate of what the business is actually worth, based on the cash it generates, using up to 24 years of the company's own real financial history.</a:t>
            </a:r>
            <a:endParaRPr lang="en-US" sz="1180" dirty="0"/>
          </a:p>
        </p:txBody>
      </p:sp>
      <p:sp>
        <p:nvSpPr>
          <p:cNvPr id="8" name="Shape 6"/>
          <p:cNvSpPr/>
          <p:nvPr/>
        </p:nvSpPr>
        <p:spPr>
          <a:xfrm>
            <a:off x="640080" y="3097530"/>
            <a:ext cx="329184" cy="329184"/>
          </a:xfrm>
          <a:prstGeom prst="ellipse">
            <a:avLst/>
          </a:prstGeom>
          <a:solidFill>
            <a:srgbClr val="2BB3A3"/>
          </a:solidFill>
          <a:ln/>
        </p:spPr>
      </p:sp>
      <p:sp>
        <p:nvSpPr>
          <p:cNvPr id="9" name="Text 7"/>
          <p:cNvSpPr txBox="1"/>
          <p:nvPr/>
        </p:nvSpPr>
        <p:spPr>
          <a:xfrm>
            <a:off x="640080" y="309753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10" name="Text 8"/>
          <p:cNvSpPr txBox="1"/>
          <p:nvPr/>
        </p:nvSpPr>
        <p:spPr>
          <a:xfrm>
            <a:off x="1115568" y="2862072"/>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A default path built from real history</a:t>
            </a:r>
            <a:endParaRPr lang="en-US" sz="1300" dirty="0"/>
          </a:p>
        </p:txBody>
      </p:sp>
      <p:sp>
        <p:nvSpPr>
          <p:cNvPr id="11" name="Text 9"/>
          <p:cNvSpPr txBox="1"/>
          <p:nvPr/>
        </p:nvSpPr>
        <p:spPr>
          <a:xfrm>
            <a:off x="1115568" y="3310128"/>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Step 1 rebuilds the company's true return on invested capital. Step 2 works out the right discount rate for that specific company's risk. Steps 3 and 4 forecast cash flow forward and discount it back to today's dollars.</a:t>
            </a:r>
            <a:endParaRPr lang="en-US" sz="1150" dirty="0"/>
          </a:p>
        </p:txBody>
      </p:sp>
      <p:sp>
        <p:nvSpPr>
          <p:cNvPr id="12" name="Shape 10"/>
          <p:cNvSpPr/>
          <p:nvPr/>
        </p:nvSpPr>
        <p:spPr>
          <a:xfrm>
            <a:off x="640080" y="4025646"/>
            <a:ext cx="329184" cy="329184"/>
          </a:xfrm>
          <a:prstGeom prst="ellipse">
            <a:avLst/>
          </a:prstGeom>
          <a:solidFill>
            <a:srgbClr val="2BB3A3"/>
          </a:solidFill>
          <a:ln/>
        </p:spPr>
      </p:sp>
      <p:sp>
        <p:nvSpPr>
          <p:cNvPr id="13" name="Text 11"/>
          <p:cNvSpPr txBox="1"/>
          <p:nvPr/>
        </p:nvSpPr>
        <p:spPr>
          <a:xfrm>
            <a:off x="640080" y="4025646"/>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4" name="Text 12"/>
          <p:cNvSpPr txBox="1"/>
          <p:nvPr/>
        </p:nvSpPr>
        <p:spPr>
          <a:xfrm>
            <a:off x="1115568" y="3790188"/>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Nothing hidden about what's estimated</a:t>
            </a:r>
            <a:endParaRPr lang="en-US" sz="1300" dirty="0"/>
          </a:p>
        </p:txBody>
      </p:sp>
      <p:sp>
        <p:nvSpPr>
          <p:cNvPr id="15" name="Text 13"/>
          <p:cNvSpPr txBox="1"/>
          <p:nvPr/>
        </p:nvSpPr>
        <p:spPr>
          <a:xfrm>
            <a:off x="1115568" y="4238244"/>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Every step flags exactly what data was missing or had to be estimated, rather than pretending the data is perfect or hiding the gap.</a:t>
            </a:r>
            <a:endParaRPr lang="en-US" sz="1150" dirty="0"/>
          </a:p>
        </p:txBody>
      </p:sp>
      <p:sp>
        <p:nvSpPr>
          <p:cNvPr id="16" name="Shape 14"/>
          <p:cNvSpPr/>
          <p:nvPr/>
        </p:nvSpPr>
        <p:spPr>
          <a:xfrm>
            <a:off x="640080" y="4953762"/>
            <a:ext cx="329184" cy="329184"/>
          </a:xfrm>
          <a:prstGeom prst="ellipse">
            <a:avLst/>
          </a:prstGeom>
          <a:solidFill>
            <a:srgbClr val="2BB3A3"/>
          </a:solidFill>
          <a:ln/>
        </p:spPr>
      </p:sp>
      <p:sp>
        <p:nvSpPr>
          <p:cNvPr id="17" name="Text 15"/>
          <p:cNvSpPr txBox="1"/>
          <p:nvPr/>
        </p:nvSpPr>
        <p:spPr>
          <a:xfrm>
            <a:off x="640080" y="4953762"/>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8" name="Text 16"/>
          <p:cNvSpPr txBox="1"/>
          <p:nvPr/>
        </p:nvSpPr>
        <p:spPr>
          <a:xfrm>
            <a:off x="1115568" y="4718304"/>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Change any assumption, see the value change</a:t>
            </a:r>
            <a:endParaRPr lang="en-US" sz="1300" dirty="0"/>
          </a:p>
        </p:txBody>
      </p:sp>
      <p:sp>
        <p:nvSpPr>
          <p:cNvPr id="19" name="Text 17"/>
          <p:cNvSpPr txBox="1"/>
          <p:nvPr/>
        </p:nvSpPr>
        <p:spPr>
          <a:xfrm>
            <a:off x="1115568" y="5166360"/>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Growth rate, cost scaling, tax rate, dividend payout, and terminal growth are all yours to override — with five ready-made starting points (Bear, Base, Bull, Customized, and Market-Implied) so you don't have to build a scenario from scratch.</a:t>
            </a:r>
            <a:endParaRPr lang="en-US" sz="1150" dirty="0"/>
          </a:p>
        </p:txBody>
      </p:sp>
      <p:sp>
        <p:nvSpPr>
          <p:cNvPr id="20" name="Shape 18"/>
          <p:cNvSpPr/>
          <p:nvPr/>
        </p:nvSpPr>
        <p:spPr>
          <a:xfrm>
            <a:off x="640080" y="5881878"/>
            <a:ext cx="329184" cy="329184"/>
          </a:xfrm>
          <a:prstGeom prst="ellipse">
            <a:avLst/>
          </a:prstGeom>
          <a:solidFill>
            <a:srgbClr val="2BB3A3"/>
          </a:solidFill>
          <a:ln/>
        </p:spPr>
      </p:sp>
      <p:sp>
        <p:nvSpPr>
          <p:cNvPr id="21" name="Text 19"/>
          <p:cNvSpPr txBox="1"/>
          <p:nvPr/>
        </p:nvSpPr>
        <p:spPr>
          <a:xfrm>
            <a:off x="640080" y="5881878"/>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22" name="Text 20"/>
          <p:cNvSpPr txBox="1"/>
          <p:nvPr/>
        </p:nvSpPr>
        <p:spPr>
          <a:xfrm>
            <a:off x="1115568" y="5646420"/>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A market-based reality check, for every company</a:t>
            </a:r>
            <a:endParaRPr lang="en-US" sz="1300" dirty="0"/>
          </a:p>
        </p:txBody>
      </p:sp>
      <p:sp>
        <p:nvSpPr>
          <p:cNvPr id="23" name="Text 21"/>
          <p:cNvSpPr txBox="1"/>
          <p:nvPr/>
        </p:nvSpPr>
        <p:spPr>
          <a:xfrm>
            <a:off x="1115568" y="6094476"/>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Step 5 finds real peer companies in the same industry and applies their actual trading multiples as a second opinion — run for every company valued, not just as a fallback for incomplete data.</a:t>
            </a:r>
            <a:endParaRPr lang="en-US" sz="1150" dirty="0"/>
          </a:p>
        </p:txBody>
      </p:sp>
      <p:sp>
        <p:nvSpPr>
          <p:cNvPr id="24" name="Shape 22"/>
          <p:cNvSpPr/>
          <p:nvPr/>
        </p:nvSpPr>
        <p:spPr>
          <a:xfrm>
            <a:off x="7296912" y="2495159"/>
            <a:ext cx="4361688" cy="2580913"/>
          </a:xfrm>
          <a:prstGeom prst="roundRect">
            <a:avLst>
              <a:gd name="adj" fmla="val 2834"/>
            </a:avLst>
          </a:prstGeom>
          <a:solidFill>
            <a:srgbClr val="F4F6F9"/>
          </a:solidFill>
          <a:ln w="12700">
            <a:solidFill>
              <a:srgbClr val="D7DCE3"/>
            </a:solidFill>
            <a:prstDash val="solid"/>
          </a:ln>
        </p:spPr>
      </p:sp>
      <p:pic>
        <p:nvPicPr>
          <p:cNvPr id="25" name="Image 0" descr="/sessions/laughing-zealous-bell/mnt/regimeDet/IRP_MVP/IRP_MVP_Deploy/Thought_Process/images/screenshot_25.png">    </p:cNvPr>
          <p:cNvPicPr>
            <a:picLocks noChangeAspect="1"/>
          </p:cNvPicPr>
          <p:nvPr/>
        </p:nvPicPr>
        <p:blipFill>
          <a:blip r:embed="rId1"/>
          <a:stretch>
            <a:fillRect/>
          </a:stretch>
        </p:blipFill>
        <p:spPr>
          <a:xfrm>
            <a:off x="7406640" y="2604887"/>
            <a:ext cx="4142232" cy="2361457"/>
          </a:xfrm>
          <a:prstGeom prst="rect">
            <a:avLst/>
          </a:prstGeom>
        </p:spPr>
      </p:pic>
      <p:sp>
        <p:nvSpPr>
          <p:cNvPr id="26" name="Text 23"/>
          <p:cNvSpPr txBox="1"/>
          <p:nvPr/>
        </p:nvSpPr>
        <p:spPr>
          <a:xfrm>
            <a:off x="7406640" y="5094361"/>
            <a:ext cx="4142232" cy="502920"/>
          </a:xfrm>
          <a:prstGeom prst="rect">
            <a:avLst/>
          </a:prstGeom>
          <a:noFill/>
          <a:ln/>
        </p:spPr>
        <p:txBody>
          <a:bodyPr wrap="square" lIns="0" tIns="0" rIns="0" bIns="0" rtlCol="0" anchor="t"/>
          <a:lstStyle/>
          <a:p>
            <a:pPr indent="0" marL="0">
              <a:lnSpc>
                <a:spcPct val="105000"/>
              </a:lnSpc>
              <a:buNone/>
            </a:pPr>
            <a:r>
              <a:rPr lang="en-US" sz="980" i="1" dirty="0">
                <a:solidFill>
                  <a:srgbClr val="5A6675"/>
                </a:solidFill>
                <a:latin typeface="Calibri" pitchFamily="34" charset="0"/>
                <a:ea typeface="Calibri" pitchFamily="34" charset="-122"/>
                <a:cs typeface="Calibri" pitchFamily="34" charset="-120"/>
              </a:rPr>
              <a:t>The five-step pipeline, each step feeding the next.</a:t>
            </a:r>
            <a:endParaRPr lang="en-US" sz="980" dirty="0"/>
          </a:p>
        </p:txBody>
      </p:sp>
      <p:sp>
        <p:nvSpPr>
          <p:cNvPr id="27" name="Text 24"/>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Product Walkthrough · Non-Technical</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8</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How the estimate is actually built</a:t>
            </a:r>
            <a:endParaRPr lang="en-US" sz="2400" dirty="0"/>
          </a:p>
        </p:txBody>
      </p:sp>
      <p:sp>
        <p:nvSpPr>
          <p:cNvPr id="5" name="Shape 3"/>
          <p:cNvSpPr/>
          <p:nvPr/>
        </p:nvSpPr>
        <p:spPr>
          <a:xfrm>
            <a:off x="1298448" y="1024128"/>
            <a:ext cx="9006840" cy="310896"/>
          </a:xfrm>
          <a:prstGeom prst="roundRect">
            <a:avLst>
              <a:gd name="adj" fmla="val 50000"/>
            </a:avLst>
          </a:prstGeom>
          <a:solidFill>
            <a:srgbClr val="2BB3A3">
              <a:alpha val="12000"/>
            </a:srgbClr>
          </a:solidFill>
          <a:ln w="12700">
            <a:solidFill>
              <a:srgbClr val="2BB3A3"/>
            </a:solidFill>
            <a:prstDash val="solid"/>
          </a:ln>
        </p:spPr>
      </p:sp>
      <p:sp>
        <p:nvSpPr>
          <p:cNvPr id="6" name="Text 4"/>
          <p:cNvSpPr txBox="1"/>
          <p:nvPr/>
        </p:nvSpPr>
        <p:spPr>
          <a:xfrm>
            <a:off x="1298448" y="1024128"/>
            <a:ext cx="9006840" cy="310896"/>
          </a:xfrm>
          <a:prstGeom prst="rect">
            <a:avLst/>
          </a:prstGeom>
          <a:noFill/>
          <a:ln/>
        </p:spPr>
        <p:txBody>
          <a:bodyPr wrap="square" lIns="0" tIns="0" rIns="0" bIns="0" rtlCol="0" anchor="ctr"/>
          <a:lstStyle/>
          <a:p>
            <a:pPr algn="ctr" indent="0" marL="0">
              <a:buNone/>
            </a:pPr>
            <a:r>
              <a:rPr lang="en-US" sz="1150" b="1" dirty="0">
                <a:solidFill>
                  <a:srgbClr val="2BB3A3"/>
                </a:solidFill>
                <a:latin typeface="Calibri" pitchFamily="34" charset="0"/>
                <a:ea typeface="Calibri" pitchFamily="34" charset="-122"/>
                <a:cs typeface="Calibri" pitchFamily="34" charset="-120"/>
              </a:rPr>
              <a:t>MODULE 3 · LONG TERM VALUATION</a:t>
            </a:r>
            <a:endParaRPr lang="en-US" sz="1150" dirty="0"/>
          </a:p>
        </p:txBody>
      </p:sp>
      <p:sp>
        <p:nvSpPr>
          <p:cNvPr id="7" name="Shape 5"/>
          <p:cNvSpPr/>
          <p:nvPr/>
        </p:nvSpPr>
        <p:spPr>
          <a:xfrm>
            <a:off x="530352" y="2495159"/>
            <a:ext cx="4361688" cy="2580913"/>
          </a:xfrm>
          <a:prstGeom prst="roundRect">
            <a:avLst>
              <a:gd name="adj" fmla="val 2834"/>
            </a:avLst>
          </a:prstGeom>
          <a:solidFill>
            <a:srgbClr val="F4F6F9"/>
          </a:solidFill>
          <a:ln w="12700">
            <a:solidFill>
              <a:srgbClr val="D7DCE3"/>
            </a:solidFill>
            <a:prstDash val="solid"/>
          </a:ln>
        </p:spPr>
      </p:sp>
      <p:pic>
        <p:nvPicPr>
          <p:cNvPr id="8" name="Image 0" descr="/sessions/laughing-zealous-bell/mnt/regimeDet/IRP_MVP/IRP_MVP_Deploy/Thought_Process/images/screenshot_28.png">    </p:cNvPr>
          <p:cNvPicPr>
            <a:picLocks noChangeAspect="1"/>
          </p:cNvPicPr>
          <p:nvPr/>
        </p:nvPicPr>
        <p:blipFill>
          <a:blip r:embed="rId1"/>
          <a:stretch>
            <a:fillRect/>
          </a:stretch>
        </p:blipFill>
        <p:spPr>
          <a:xfrm>
            <a:off x="640080" y="2604887"/>
            <a:ext cx="4142232" cy="2361457"/>
          </a:xfrm>
          <a:prstGeom prst="rect">
            <a:avLst/>
          </a:prstGeom>
        </p:spPr>
      </p:pic>
      <p:sp>
        <p:nvSpPr>
          <p:cNvPr id="9" name="Text 6"/>
          <p:cNvSpPr txBox="1"/>
          <p:nvPr/>
        </p:nvSpPr>
        <p:spPr>
          <a:xfrm>
            <a:off x="640080" y="5094361"/>
            <a:ext cx="4142232" cy="502920"/>
          </a:xfrm>
          <a:prstGeom prst="rect">
            <a:avLst/>
          </a:prstGeom>
          <a:noFill/>
          <a:ln/>
        </p:spPr>
        <p:txBody>
          <a:bodyPr wrap="square" lIns="0" tIns="0" rIns="0" bIns="0" rtlCol="0" anchor="t"/>
          <a:lstStyle/>
          <a:p>
            <a:pPr indent="0" marL="0">
              <a:lnSpc>
                <a:spcPct val="105000"/>
              </a:lnSpc>
              <a:buNone/>
            </a:pPr>
            <a:r>
              <a:rPr lang="en-US" sz="980" i="1" dirty="0">
                <a:solidFill>
                  <a:srgbClr val="5A6675"/>
                </a:solidFill>
                <a:latin typeface="Calibri" pitchFamily="34" charset="0"/>
                <a:ea typeface="Calibri" pitchFamily="34" charset="-122"/>
                <a:cs typeface="Calibri" pitchFamily="34" charset="-120"/>
              </a:rPr>
              <a:t>A real peer search: similarity factors ticked, ranked candidates returned.</a:t>
            </a:r>
            <a:endParaRPr lang="en-US" sz="980" dirty="0"/>
          </a:p>
        </p:txBody>
      </p:sp>
      <p:sp>
        <p:nvSpPr>
          <p:cNvPr id="10" name="Shape 7"/>
          <p:cNvSpPr/>
          <p:nvPr/>
        </p:nvSpPr>
        <p:spPr>
          <a:xfrm>
            <a:off x="5148072" y="2071116"/>
            <a:ext cx="329184" cy="329184"/>
          </a:xfrm>
          <a:prstGeom prst="ellipse">
            <a:avLst/>
          </a:prstGeom>
          <a:solidFill>
            <a:srgbClr val="2BB3A3"/>
          </a:solidFill>
          <a:ln/>
        </p:spPr>
      </p:sp>
      <p:sp>
        <p:nvSpPr>
          <p:cNvPr id="11" name="Text 8"/>
          <p:cNvSpPr txBox="1"/>
          <p:nvPr/>
        </p:nvSpPr>
        <p:spPr>
          <a:xfrm>
            <a:off x="5148072" y="2071116"/>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12" name="Text 9"/>
          <p:cNvSpPr txBox="1"/>
          <p:nvPr/>
        </p:nvSpPr>
        <p:spPr>
          <a:xfrm>
            <a:off x="5623560" y="1444752"/>
            <a:ext cx="5925312" cy="88587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Comps: choosing what “similar” means</a:t>
            </a:r>
            <a:endParaRPr lang="en-US" sz="1300" dirty="0"/>
          </a:p>
        </p:txBody>
      </p:sp>
      <p:sp>
        <p:nvSpPr>
          <p:cNvPr id="13" name="Text 10"/>
          <p:cNvSpPr txBox="1"/>
          <p:nvPr/>
        </p:nvSpPr>
        <p:spPr>
          <a:xfrm>
            <a:off x="5623560" y="2330623"/>
            <a:ext cx="5925312" cy="696041"/>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You choose which traits matter most — profitability, efficiency, debt levels, company size, and more — and the module ranks real candidates by how similar they actually are on those traits, not just by industry label alone.</a:t>
            </a:r>
            <a:endParaRPr lang="en-US" sz="1150" dirty="0"/>
          </a:p>
        </p:txBody>
      </p:sp>
      <p:sp>
        <p:nvSpPr>
          <p:cNvPr id="14" name="Shape 11"/>
          <p:cNvSpPr/>
          <p:nvPr/>
        </p:nvSpPr>
        <p:spPr>
          <a:xfrm>
            <a:off x="5148072" y="3781044"/>
            <a:ext cx="329184" cy="329184"/>
          </a:xfrm>
          <a:prstGeom prst="ellipse">
            <a:avLst/>
          </a:prstGeom>
          <a:solidFill>
            <a:srgbClr val="2BB3A3"/>
          </a:solidFill>
          <a:ln/>
        </p:spPr>
      </p:sp>
      <p:sp>
        <p:nvSpPr>
          <p:cNvPr id="15" name="Text 12"/>
          <p:cNvSpPr txBox="1"/>
          <p:nvPr/>
        </p:nvSpPr>
        <p:spPr>
          <a:xfrm>
            <a:off x="5148072" y="378104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6" name="Text 13"/>
          <p:cNvSpPr txBox="1"/>
          <p:nvPr/>
        </p:nvSpPr>
        <p:spPr>
          <a:xfrm>
            <a:off x="5623560" y="3154680"/>
            <a:ext cx="5925312" cy="88587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Market-Implied: working backwards from the price</a:t>
            </a:r>
            <a:endParaRPr lang="en-US" sz="1300" dirty="0"/>
          </a:p>
        </p:txBody>
      </p:sp>
      <p:sp>
        <p:nvSpPr>
          <p:cNvPr id="17" name="Text 14"/>
          <p:cNvSpPr txBox="1"/>
          <p:nvPr/>
        </p:nvSpPr>
        <p:spPr>
          <a:xfrm>
            <a:off x="5623560" y="4040551"/>
            <a:ext cx="5925312" cy="696041"/>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This scenario starts from today's actual stock price and works out what growth rate the market is already betting on — a direct way to see whether the market's assumption looks reasonable to you.</a:t>
            </a:r>
            <a:endParaRPr lang="en-US" sz="1150" dirty="0"/>
          </a:p>
        </p:txBody>
      </p:sp>
      <p:sp>
        <p:nvSpPr>
          <p:cNvPr id="18" name="Shape 15"/>
          <p:cNvSpPr/>
          <p:nvPr/>
        </p:nvSpPr>
        <p:spPr>
          <a:xfrm>
            <a:off x="5148072" y="5490972"/>
            <a:ext cx="329184" cy="329184"/>
          </a:xfrm>
          <a:prstGeom prst="ellipse">
            <a:avLst/>
          </a:prstGeom>
          <a:solidFill>
            <a:srgbClr val="2BB3A3"/>
          </a:solidFill>
          <a:ln/>
        </p:spPr>
      </p:sp>
      <p:sp>
        <p:nvSpPr>
          <p:cNvPr id="19" name="Text 16"/>
          <p:cNvSpPr txBox="1"/>
          <p:nvPr/>
        </p:nvSpPr>
        <p:spPr>
          <a:xfrm>
            <a:off x="5148072" y="5490972"/>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20" name="Text 17"/>
          <p:cNvSpPr txBox="1"/>
          <p:nvPr/>
        </p:nvSpPr>
        <p:spPr>
          <a:xfrm>
            <a:off x="5623560" y="4864608"/>
            <a:ext cx="5925312" cy="88587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How much the tool covers today</a:t>
            </a:r>
            <a:endParaRPr lang="en-US" sz="1300" dirty="0"/>
          </a:p>
        </p:txBody>
      </p:sp>
      <p:sp>
        <p:nvSpPr>
          <p:cNvPr id="21" name="Text 18"/>
          <p:cNvSpPr txBox="1"/>
          <p:nvPr/>
        </p:nvSpPr>
        <p:spPr>
          <a:xfrm>
            <a:off x="5623560" y="5750479"/>
            <a:ext cx="5925312" cy="696041"/>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Most, if not all, of the companies on the platform have full data available. For the rare cases where one or two data points are genuinely missing, the module applies a proper fallback and clearly reports the irregularity, rather than quietly papering over it.</a:t>
            </a:r>
            <a:endParaRPr lang="en-US" sz="1150" dirty="0"/>
          </a:p>
        </p:txBody>
      </p:sp>
      <p:sp>
        <p:nvSpPr>
          <p:cNvPr id="22" name="Text 19"/>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Product Walkthrough · Non-Technical</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9</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Short Horizon Trading</a:t>
            </a:r>
            <a:endParaRPr lang="en-US" sz="2400" dirty="0"/>
          </a:p>
        </p:txBody>
      </p:sp>
      <p:sp>
        <p:nvSpPr>
          <p:cNvPr id="5" name="Shape 3"/>
          <p:cNvSpPr/>
          <p:nvPr/>
        </p:nvSpPr>
        <p:spPr>
          <a:xfrm>
            <a:off x="1298448" y="1024128"/>
            <a:ext cx="2770632" cy="310896"/>
          </a:xfrm>
          <a:prstGeom prst="roundRect">
            <a:avLst>
              <a:gd name="adj" fmla="val 50000"/>
            </a:avLst>
          </a:prstGeom>
          <a:solidFill>
            <a:srgbClr val="B8842A">
              <a:alpha val="12000"/>
            </a:srgbClr>
          </a:solidFill>
          <a:ln w="12700">
            <a:solidFill>
              <a:srgbClr val="B8842A"/>
            </a:solidFill>
            <a:prstDash val="solid"/>
          </a:ln>
        </p:spPr>
      </p:sp>
      <p:sp>
        <p:nvSpPr>
          <p:cNvPr id="6" name="Text 4"/>
          <p:cNvSpPr txBox="1"/>
          <p:nvPr/>
        </p:nvSpPr>
        <p:spPr>
          <a:xfrm>
            <a:off x="1298448" y="1024128"/>
            <a:ext cx="2770632" cy="310896"/>
          </a:xfrm>
          <a:prstGeom prst="rect">
            <a:avLst/>
          </a:prstGeom>
          <a:noFill/>
          <a:ln/>
        </p:spPr>
        <p:txBody>
          <a:bodyPr wrap="square" lIns="0" tIns="0" rIns="0" bIns="0" rtlCol="0" anchor="ctr"/>
          <a:lstStyle/>
          <a:p>
            <a:pPr algn="ctr" indent="0" marL="0">
              <a:buNone/>
            </a:pPr>
            <a:r>
              <a:rPr lang="en-US" sz="1150" b="1" dirty="0">
                <a:solidFill>
                  <a:srgbClr val="B8842A"/>
                </a:solidFill>
                <a:latin typeface="Calibri" pitchFamily="34" charset="0"/>
                <a:ea typeface="Calibri" pitchFamily="34" charset="-122"/>
                <a:cs typeface="Calibri" pitchFamily="34" charset="-120"/>
              </a:rPr>
              <a:t>MODULE 4</a:t>
            </a:r>
            <a:endParaRPr lang="en-US" sz="1150" dirty="0"/>
          </a:p>
        </p:txBody>
      </p:sp>
      <p:sp>
        <p:nvSpPr>
          <p:cNvPr id="7" name="Text 5"/>
          <p:cNvSpPr txBox="1"/>
          <p:nvPr/>
        </p:nvSpPr>
        <p:spPr>
          <a:xfrm>
            <a:off x="640080" y="1444752"/>
            <a:ext cx="6400800" cy="1325880"/>
          </a:xfrm>
          <a:prstGeom prst="rect">
            <a:avLst/>
          </a:prstGeom>
          <a:noFill/>
          <a:ln/>
        </p:spPr>
        <p:txBody>
          <a:bodyPr wrap="square" lIns="0" tIns="0" rIns="0" bIns="0" rtlCol="0" anchor="t"/>
          <a:lstStyle/>
          <a:p>
            <a:pPr indent="0" marL="0">
              <a:lnSpc>
                <a:spcPct val="116000"/>
              </a:lnSpc>
              <a:buNone/>
            </a:pPr>
            <a:r>
              <a:rPr lang="en-US" sz="1180" i="1" dirty="0">
                <a:solidFill>
                  <a:srgbClr val="5A6675"/>
                </a:solidFill>
                <a:latin typeface="Calibri" pitchFamily="34" charset="0"/>
                <a:ea typeface="Calibri" pitchFamily="34" charset="-122"/>
                <a:cs typeface="Calibri" pitchFamily="34" charset="-120"/>
              </a:rPr>
              <a:t>This module answers a different question from the rest of the product: not what a company is worth, but what its price looks likely to do over the next few days to months. Ten specific, mechanical rules — never a vague “the model thinks it'll go up” — are each tested against real historical prices.</a:t>
            </a:r>
            <a:endParaRPr lang="en-US" sz="1180" dirty="0"/>
          </a:p>
        </p:txBody>
      </p:sp>
      <p:sp>
        <p:nvSpPr>
          <p:cNvPr id="8" name="Shape 6"/>
          <p:cNvSpPr/>
          <p:nvPr/>
        </p:nvSpPr>
        <p:spPr>
          <a:xfrm>
            <a:off x="640080" y="3097530"/>
            <a:ext cx="329184" cy="329184"/>
          </a:xfrm>
          <a:prstGeom prst="ellipse">
            <a:avLst/>
          </a:prstGeom>
          <a:solidFill>
            <a:srgbClr val="B8842A"/>
          </a:solidFill>
          <a:ln/>
        </p:spPr>
      </p:sp>
      <p:sp>
        <p:nvSpPr>
          <p:cNvPr id="9" name="Text 7"/>
          <p:cNvSpPr txBox="1"/>
          <p:nvPr/>
        </p:nvSpPr>
        <p:spPr>
          <a:xfrm>
            <a:off x="640080" y="309753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10" name="Text 8"/>
          <p:cNvSpPr txBox="1"/>
          <p:nvPr/>
        </p:nvSpPr>
        <p:spPr>
          <a:xfrm>
            <a:off x="1115568" y="2862072"/>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Ten strategies across stocks and three ETFs</a:t>
            </a:r>
            <a:endParaRPr lang="en-US" sz="1300" dirty="0"/>
          </a:p>
        </p:txBody>
      </p:sp>
      <p:sp>
        <p:nvSpPr>
          <p:cNvPr id="11" name="Text 9"/>
          <p:cNvSpPr txBox="1"/>
          <p:nvPr/>
        </p:nvSpPr>
        <p:spPr>
          <a:xfrm>
            <a:off x="1115568" y="3310128"/>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RSI Mean Reversion, EMA Crossover, and TSMOM run across many stocks; a conditional VIXY hedge runs on SPY; three calendar-based rules run on TLT (long-term Treasuries); three more run on VIXY around options-expiration dates.</a:t>
            </a:r>
            <a:endParaRPr lang="en-US" sz="1150" dirty="0"/>
          </a:p>
        </p:txBody>
      </p:sp>
      <p:sp>
        <p:nvSpPr>
          <p:cNvPr id="12" name="Shape 10"/>
          <p:cNvSpPr/>
          <p:nvPr/>
        </p:nvSpPr>
        <p:spPr>
          <a:xfrm>
            <a:off x="640080" y="4025646"/>
            <a:ext cx="329184" cy="329184"/>
          </a:xfrm>
          <a:prstGeom prst="ellipse">
            <a:avLst/>
          </a:prstGeom>
          <a:solidFill>
            <a:srgbClr val="B8842A"/>
          </a:solidFill>
          <a:ln/>
        </p:spPr>
      </p:sp>
      <p:sp>
        <p:nvSpPr>
          <p:cNvPr id="13" name="Text 11"/>
          <p:cNvSpPr txBox="1"/>
          <p:nvPr/>
        </p:nvSpPr>
        <p:spPr>
          <a:xfrm>
            <a:off x="640080" y="4025646"/>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4" name="Text 12"/>
          <p:cNvSpPr txBox="1"/>
          <p:nvPr/>
        </p:nvSpPr>
        <p:spPr>
          <a:xfrm>
            <a:off x="1115568" y="3790188"/>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Register — does the rule work broadly?</a:t>
            </a:r>
            <a:endParaRPr lang="en-US" sz="1300" dirty="0"/>
          </a:p>
        </p:txBody>
      </p:sp>
      <p:sp>
        <p:nvSpPr>
          <p:cNvPr id="15" name="Text 13"/>
          <p:cNvSpPr txBox="1"/>
          <p:nvPr/>
        </p:nvSpPr>
        <p:spPr>
          <a:xfrm>
            <a:off x="1115568" y="4238244"/>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Every strategy is tested across a wide, liquid universe of stocks and ranked by real backtest performance, not shown off with one cherry-picked example.</a:t>
            </a:r>
            <a:endParaRPr lang="en-US" sz="1150" dirty="0"/>
          </a:p>
        </p:txBody>
      </p:sp>
      <p:sp>
        <p:nvSpPr>
          <p:cNvPr id="16" name="Shape 14"/>
          <p:cNvSpPr/>
          <p:nvPr/>
        </p:nvSpPr>
        <p:spPr>
          <a:xfrm>
            <a:off x="640080" y="4953762"/>
            <a:ext cx="329184" cy="329184"/>
          </a:xfrm>
          <a:prstGeom prst="ellipse">
            <a:avLst/>
          </a:prstGeom>
          <a:solidFill>
            <a:srgbClr val="B8842A"/>
          </a:solidFill>
          <a:ln/>
        </p:spPr>
      </p:sp>
      <p:sp>
        <p:nvSpPr>
          <p:cNvPr id="17" name="Text 15"/>
          <p:cNvSpPr txBox="1"/>
          <p:nvPr/>
        </p:nvSpPr>
        <p:spPr>
          <a:xfrm>
            <a:off x="640080" y="4953762"/>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8" name="Text 16"/>
          <p:cNvSpPr txBox="1"/>
          <p:nvPr/>
        </p:nvSpPr>
        <p:spPr>
          <a:xfrm>
            <a:off x="1115568" y="4718304"/>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Stock — how did it play out on one name?</a:t>
            </a:r>
            <a:endParaRPr lang="en-US" sz="1300" dirty="0"/>
          </a:p>
        </p:txBody>
      </p:sp>
      <p:sp>
        <p:nvSpPr>
          <p:cNvPr id="19" name="Text 17"/>
          <p:cNvSpPr txBox="1"/>
          <p:nvPr/>
        </p:nvSpPr>
        <p:spPr>
          <a:xfrm>
            <a:off x="1115568" y="5166360"/>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You get the full equity curve and a complete trade book for a single ticker — every entry, every exit, every gain and loss, nothing summarized away.</a:t>
            </a:r>
            <a:endParaRPr lang="en-US" sz="1150" dirty="0"/>
          </a:p>
        </p:txBody>
      </p:sp>
      <p:sp>
        <p:nvSpPr>
          <p:cNvPr id="20" name="Shape 18"/>
          <p:cNvSpPr/>
          <p:nvPr/>
        </p:nvSpPr>
        <p:spPr>
          <a:xfrm>
            <a:off x="640080" y="5881878"/>
            <a:ext cx="329184" cy="329184"/>
          </a:xfrm>
          <a:prstGeom prst="ellipse">
            <a:avLst/>
          </a:prstGeom>
          <a:solidFill>
            <a:srgbClr val="B8842A"/>
          </a:solidFill>
          <a:ln/>
        </p:spPr>
      </p:sp>
      <p:sp>
        <p:nvSpPr>
          <p:cNvPr id="21" name="Text 19"/>
          <p:cNvSpPr txBox="1"/>
          <p:nvPr/>
        </p:nvSpPr>
        <p:spPr>
          <a:xfrm>
            <a:off x="640080" y="5881878"/>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22" name="Text 20"/>
          <p:cNvSpPr txBox="1"/>
          <p:nvPr/>
        </p:nvSpPr>
        <p:spPr>
          <a:xfrm>
            <a:off x="1115568" y="5646420"/>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Execution — what do I do right now?</a:t>
            </a:r>
            <a:endParaRPr lang="en-US" sz="1300" dirty="0"/>
          </a:p>
        </p:txBody>
      </p:sp>
      <p:sp>
        <p:nvSpPr>
          <p:cNvPr id="23" name="Text 21"/>
          <p:cNvSpPr txBox="1"/>
          <p:nvPr/>
        </p:nvSpPr>
        <p:spPr>
          <a:xfrm>
            <a:off x="1115568" y="6094476"/>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The backtested rule becomes a real, sized trade for today, costed against your actual broker — with the exact position size, number of shares, and round-trip cost before you'd place it.</a:t>
            </a:r>
            <a:endParaRPr lang="en-US" sz="1150" dirty="0"/>
          </a:p>
        </p:txBody>
      </p:sp>
      <p:sp>
        <p:nvSpPr>
          <p:cNvPr id="24" name="Shape 22"/>
          <p:cNvSpPr/>
          <p:nvPr/>
        </p:nvSpPr>
        <p:spPr>
          <a:xfrm>
            <a:off x="7296912" y="2495159"/>
            <a:ext cx="4361688" cy="2580913"/>
          </a:xfrm>
          <a:prstGeom prst="roundRect">
            <a:avLst>
              <a:gd name="adj" fmla="val 2834"/>
            </a:avLst>
          </a:prstGeom>
          <a:solidFill>
            <a:srgbClr val="F4F6F9"/>
          </a:solidFill>
          <a:ln w="12700">
            <a:solidFill>
              <a:srgbClr val="D7DCE3"/>
            </a:solidFill>
            <a:prstDash val="solid"/>
          </a:ln>
        </p:spPr>
      </p:sp>
      <p:pic>
        <p:nvPicPr>
          <p:cNvPr id="25" name="Image 0" descr="/sessions/laughing-zealous-bell/mnt/regimeDet/IRP_MVP/IRP_MVP_Deploy/Thought_Process/images/screenshot_29.png">    </p:cNvPr>
          <p:cNvPicPr>
            <a:picLocks noChangeAspect="1"/>
          </p:cNvPicPr>
          <p:nvPr/>
        </p:nvPicPr>
        <p:blipFill>
          <a:blip r:embed="rId1"/>
          <a:stretch>
            <a:fillRect/>
          </a:stretch>
        </p:blipFill>
        <p:spPr>
          <a:xfrm>
            <a:off x="7406640" y="2604887"/>
            <a:ext cx="4142232" cy="2361457"/>
          </a:xfrm>
          <a:prstGeom prst="rect">
            <a:avLst/>
          </a:prstGeom>
        </p:spPr>
      </p:pic>
      <p:sp>
        <p:nvSpPr>
          <p:cNvPr id="26" name="Text 23"/>
          <p:cNvSpPr txBox="1"/>
          <p:nvPr/>
        </p:nvSpPr>
        <p:spPr>
          <a:xfrm>
            <a:off x="7406640" y="5094361"/>
            <a:ext cx="4142232" cy="502920"/>
          </a:xfrm>
          <a:prstGeom prst="rect">
            <a:avLst/>
          </a:prstGeom>
          <a:noFill/>
          <a:ln/>
        </p:spPr>
        <p:txBody>
          <a:bodyPr wrap="square" lIns="0" tIns="0" rIns="0" bIns="0" rtlCol="0" anchor="t"/>
          <a:lstStyle/>
          <a:p>
            <a:pPr indent="0" marL="0">
              <a:lnSpc>
                <a:spcPct val="105000"/>
              </a:lnSpc>
              <a:buNone/>
            </a:pPr>
            <a:r>
              <a:rPr lang="en-US" sz="980" i="1" dirty="0">
                <a:solidFill>
                  <a:srgbClr val="5A6675"/>
                </a:solidFill>
                <a:latin typeface="Calibri" pitchFamily="34" charset="0"/>
                <a:ea typeface="Calibri" pitchFamily="34" charset="-122"/>
                <a:cs typeface="Calibri" pitchFamily="34" charset="-120"/>
              </a:rPr>
              <a:t>Ten registered strategies, one shared engine, each backtested on real historical prices.</a:t>
            </a:r>
            <a:endParaRPr lang="en-US" sz="980" dirty="0"/>
          </a:p>
        </p:txBody>
      </p:sp>
      <p:sp>
        <p:nvSpPr>
          <p:cNvPr id="27" name="Text 24"/>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Product Walkthrough · Non-Technical</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10</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Does a strategy work the same in every market?</a:t>
            </a:r>
            <a:endParaRPr lang="en-US" sz="2400" dirty="0"/>
          </a:p>
        </p:txBody>
      </p:sp>
      <p:sp>
        <p:nvSpPr>
          <p:cNvPr id="5" name="Shape 3"/>
          <p:cNvSpPr/>
          <p:nvPr/>
        </p:nvSpPr>
        <p:spPr>
          <a:xfrm>
            <a:off x="1298448" y="1024128"/>
            <a:ext cx="9573768" cy="310896"/>
          </a:xfrm>
          <a:prstGeom prst="roundRect">
            <a:avLst>
              <a:gd name="adj" fmla="val 50000"/>
            </a:avLst>
          </a:prstGeom>
          <a:solidFill>
            <a:srgbClr val="B8842A">
              <a:alpha val="12000"/>
            </a:srgbClr>
          </a:solidFill>
          <a:ln w="12700">
            <a:solidFill>
              <a:srgbClr val="B8842A"/>
            </a:solidFill>
            <a:prstDash val="solid"/>
          </a:ln>
        </p:spPr>
      </p:sp>
      <p:sp>
        <p:nvSpPr>
          <p:cNvPr id="6" name="Text 4"/>
          <p:cNvSpPr txBox="1"/>
          <p:nvPr/>
        </p:nvSpPr>
        <p:spPr>
          <a:xfrm>
            <a:off x="1298448" y="1024128"/>
            <a:ext cx="9573768" cy="310896"/>
          </a:xfrm>
          <a:prstGeom prst="rect">
            <a:avLst/>
          </a:prstGeom>
          <a:noFill/>
          <a:ln/>
        </p:spPr>
        <p:txBody>
          <a:bodyPr wrap="square" lIns="0" tIns="0" rIns="0" bIns="0" rtlCol="0" anchor="ctr"/>
          <a:lstStyle/>
          <a:p>
            <a:pPr algn="ctr" indent="0" marL="0">
              <a:buNone/>
            </a:pPr>
            <a:r>
              <a:rPr lang="en-US" sz="1150" b="1" dirty="0">
                <a:solidFill>
                  <a:srgbClr val="B8842A"/>
                </a:solidFill>
                <a:latin typeface="Calibri" pitchFamily="34" charset="0"/>
                <a:ea typeface="Calibri" pitchFamily="34" charset="-122"/>
                <a:cs typeface="Calibri" pitchFamily="34" charset="-120"/>
              </a:rPr>
              <a:t>MODULE 4 · SHORT HORIZON TRADING</a:t>
            </a:r>
            <a:endParaRPr lang="en-US" sz="1150" dirty="0"/>
          </a:p>
        </p:txBody>
      </p:sp>
      <p:sp>
        <p:nvSpPr>
          <p:cNvPr id="7" name="Shape 5"/>
          <p:cNvSpPr/>
          <p:nvPr/>
        </p:nvSpPr>
        <p:spPr>
          <a:xfrm>
            <a:off x="530352" y="2521291"/>
            <a:ext cx="4361688" cy="2528650"/>
          </a:xfrm>
          <a:prstGeom prst="roundRect">
            <a:avLst>
              <a:gd name="adj" fmla="val 2893"/>
            </a:avLst>
          </a:prstGeom>
          <a:solidFill>
            <a:srgbClr val="F4F6F9"/>
          </a:solidFill>
          <a:ln w="12700">
            <a:solidFill>
              <a:srgbClr val="D7DCE3"/>
            </a:solidFill>
            <a:prstDash val="solid"/>
          </a:ln>
        </p:spPr>
      </p:sp>
      <p:pic>
        <p:nvPicPr>
          <p:cNvPr id="8" name="Image 0" descr="/sessions/laughing-zealous-bell/mnt/regimeDet/IRP_MVP/IRP_MVP_Deploy/Thought_Process/images/screenshot_31.png">    </p:cNvPr>
          <p:cNvPicPr>
            <a:picLocks noChangeAspect="1"/>
          </p:cNvPicPr>
          <p:nvPr/>
        </p:nvPicPr>
        <p:blipFill>
          <a:blip r:embed="rId1"/>
          <a:stretch>
            <a:fillRect/>
          </a:stretch>
        </p:blipFill>
        <p:spPr>
          <a:xfrm>
            <a:off x="640080" y="2631019"/>
            <a:ext cx="4142232" cy="2309194"/>
          </a:xfrm>
          <a:prstGeom prst="rect">
            <a:avLst/>
          </a:prstGeom>
        </p:spPr>
      </p:pic>
      <p:sp>
        <p:nvSpPr>
          <p:cNvPr id="9" name="Text 6"/>
          <p:cNvSpPr txBox="1"/>
          <p:nvPr/>
        </p:nvSpPr>
        <p:spPr>
          <a:xfrm>
            <a:off x="640080" y="5068229"/>
            <a:ext cx="4142232" cy="502920"/>
          </a:xfrm>
          <a:prstGeom prst="rect">
            <a:avLst/>
          </a:prstGeom>
          <a:noFill/>
          <a:ln/>
        </p:spPr>
        <p:txBody>
          <a:bodyPr wrap="square" lIns="0" tIns="0" rIns="0" bIns="0" rtlCol="0" anchor="t"/>
          <a:lstStyle/>
          <a:p>
            <a:pPr indent="0" marL="0">
              <a:lnSpc>
                <a:spcPct val="105000"/>
              </a:lnSpc>
              <a:buNone/>
            </a:pPr>
            <a:r>
              <a:rPr lang="en-US" sz="980" i="1" dirty="0">
                <a:solidFill>
                  <a:srgbClr val="5A6675"/>
                </a:solidFill>
                <a:latin typeface="Calibri" pitchFamily="34" charset="0"/>
                <a:ea typeface="Calibri" pitchFamily="34" charset="-122"/>
                <a:cs typeface="Calibri" pitchFamily="34" charset="-120"/>
              </a:rPr>
              <a:t>The regime overlay: every trade tagged by which market environment it fired in.</a:t>
            </a:r>
            <a:endParaRPr lang="en-US" sz="980" dirty="0"/>
          </a:p>
        </p:txBody>
      </p:sp>
      <p:sp>
        <p:nvSpPr>
          <p:cNvPr id="10" name="Shape 7"/>
          <p:cNvSpPr/>
          <p:nvPr/>
        </p:nvSpPr>
        <p:spPr>
          <a:xfrm>
            <a:off x="5148072" y="2071116"/>
            <a:ext cx="329184" cy="329184"/>
          </a:xfrm>
          <a:prstGeom prst="ellipse">
            <a:avLst/>
          </a:prstGeom>
          <a:solidFill>
            <a:srgbClr val="B8842A"/>
          </a:solidFill>
          <a:ln/>
        </p:spPr>
      </p:sp>
      <p:sp>
        <p:nvSpPr>
          <p:cNvPr id="11" name="Text 8"/>
          <p:cNvSpPr txBox="1"/>
          <p:nvPr/>
        </p:nvSpPr>
        <p:spPr>
          <a:xfrm>
            <a:off x="5148072" y="2071116"/>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12" name="Text 9"/>
          <p:cNvSpPr txBox="1"/>
          <p:nvPr/>
        </p:nvSpPr>
        <p:spPr>
          <a:xfrm>
            <a:off x="5623560" y="1444752"/>
            <a:ext cx="5925312" cy="88587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Every trade tagged by market regime</a:t>
            </a:r>
            <a:endParaRPr lang="en-US" sz="1300" dirty="0"/>
          </a:p>
        </p:txBody>
      </p:sp>
      <p:sp>
        <p:nvSpPr>
          <p:cNvPr id="13" name="Text 10"/>
          <p:cNvSpPr txBox="1"/>
          <p:nvPr/>
        </p:nvSpPr>
        <p:spPr>
          <a:xfrm>
            <a:off x="5623560" y="2330623"/>
            <a:ext cx="5925312" cy="696041"/>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Every historical trade, across all ten strategies, is tagged with which of the platform's six market regimes was active the day it was entered — not to see if a strategy works, but to see when it works best.</a:t>
            </a:r>
            <a:endParaRPr lang="en-US" sz="1150" dirty="0"/>
          </a:p>
        </p:txBody>
      </p:sp>
      <p:sp>
        <p:nvSpPr>
          <p:cNvPr id="14" name="Shape 11"/>
          <p:cNvSpPr/>
          <p:nvPr/>
        </p:nvSpPr>
        <p:spPr>
          <a:xfrm>
            <a:off x="5148072" y="3781044"/>
            <a:ext cx="329184" cy="329184"/>
          </a:xfrm>
          <a:prstGeom prst="ellipse">
            <a:avLst/>
          </a:prstGeom>
          <a:solidFill>
            <a:srgbClr val="B8842A"/>
          </a:solidFill>
          <a:ln/>
        </p:spPr>
      </p:sp>
      <p:sp>
        <p:nvSpPr>
          <p:cNvPr id="15" name="Text 12"/>
          <p:cNvSpPr txBox="1"/>
          <p:nvPr/>
        </p:nvSpPr>
        <p:spPr>
          <a:xfrm>
            <a:off x="5148072" y="378104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6" name="Text 13"/>
          <p:cNvSpPr txBox="1"/>
          <p:nvPr/>
        </p:nvSpPr>
        <p:spPr>
          <a:xfrm>
            <a:off x="5623560" y="3154680"/>
            <a:ext cx="5925312" cy="88587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Real brokers, real costs</a:t>
            </a:r>
            <a:endParaRPr lang="en-US" sz="1300" dirty="0"/>
          </a:p>
        </p:txBody>
      </p:sp>
      <p:sp>
        <p:nvSpPr>
          <p:cNvPr id="17" name="Text 14"/>
          <p:cNvSpPr txBox="1"/>
          <p:nvPr/>
        </p:nvSpPr>
        <p:spPr>
          <a:xfrm>
            <a:off x="5623560" y="4040551"/>
            <a:ext cx="5925312" cy="696041"/>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The Execution page prices trades against ten real brokers — including Fidelity, Charles Schwab, Interactive Brokers, Robinhood, and E*TRADE — each with its own real commission structure, combined with a slippage estimate that scales with how liquid the stock actually is.</a:t>
            </a:r>
            <a:endParaRPr lang="en-US" sz="1150" dirty="0"/>
          </a:p>
        </p:txBody>
      </p:sp>
      <p:sp>
        <p:nvSpPr>
          <p:cNvPr id="18" name="Shape 15"/>
          <p:cNvSpPr/>
          <p:nvPr/>
        </p:nvSpPr>
        <p:spPr>
          <a:xfrm>
            <a:off x="5148072" y="5490972"/>
            <a:ext cx="329184" cy="329184"/>
          </a:xfrm>
          <a:prstGeom prst="ellipse">
            <a:avLst/>
          </a:prstGeom>
          <a:solidFill>
            <a:srgbClr val="B8842A"/>
          </a:solidFill>
          <a:ln/>
        </p:spPr>
      </p:sp>
      <p:sp>
        <p:nvSpPr>
          <p:cNvPr id="19" name="Text 16"/>
          <p:cNvSpPr txBox="1"/>
          <p:nvPr/>
        </p:nvSpPr>
        <p:spPr>
          <a:xfrm>
            <a:off x="5148072" y="5490972"/>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20" name="Text 17"/>
          <p:cNvSpPr txBox="1"/>
          <p:nvPr/>
        </p:nvSpPr>
        <p:spPr>
          <a:xfrm>
            <a:off x="5623560" y="4864608"/>
            <a:ext cx="5925312" cy="88587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What the regime overlay actually shows</a:t>
            </a:r>
            <a:endParaRPr lang="en-US" sz="1300" dirty="0"/>
          </a:p>
        </p:txBody>
      </p:sp>
      <p:sp>
        <p:nvSpPr>
          <p:cNvPr id="21" name="Text 18"/>
          <p:cNvSpPr txBox="1"/>
          <p:nvPr/>
        </p:nvSpPr>
        <p:spPr>
          <a:xfrm>
            <a:off x="5623560" y="5750479"/>
            <a:ext cx="5925312" cy="696041"/>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Some strategies only really work well in certain kinds of markets, and filtering out their weakest environments changes their overall picture meaningfully — the module surfaces exactly which regimes matter for each strategy, rather than leaving you to guess.</a:t>
            </a:r>
            <a:endParaRPr lang="en-US" sz="1150" dirty="0"/>
          </a:p>
        </p:txBody>
      </p:sp>
      <p:sp>
        <p:nvSpPr>
          <p:cNvPr id="22" name="Text 19"/>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Product Walkthrough · Non-Technical</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11</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Macro Regime</a:t>
            </a:r>
            <a:endParaRPr lang="en-US" sz="2400" dirty="0"/>
          </a:p>
        </p:txBody>
      </p:sp>
      <p:sp>
        <p:nvSpPr>
          <p:cNvPr id="5" name="Shape 3"/>
          <p:cNvSpPr/>
          <p:nvPr/>
        </p:nvSpPr>
        <p:spPr>
          <a:xfrm>
            <a:off x="1298448" y="1024128"/>
            <a:ext cx="2770632" cy="310896"/>
          </a:xfrm>
          <a:prstGeom prst="roundRect">
            <a:avLst>
              <a:gd name="adj" fmla="val 50000"/>
            </a:avLst>
          </a:prstGeom>
          <a:solidFill>
            <a:srgbClr val="7C5CFF">
              <a:alpha val="12000"/>
            </a:srgbClr>
          </a:solidFill>
          <a:ln w="12700">
            <a:solidFill>
              <a:srgbClr val="7C5CFF"/>
            </a:solidFill>
            <a:prstDash val="solid"/>
          </a:ln>
        </p:spPr>
      </p:sp>
      <p:sp>
        <p:nvSpPr>
          <p:cNvPr id="6" name="Text 4"/>
          <p:cNvSpPr txBox="1"/>
          <p:nvPr/>
        </p:nvSpPr>
        <p:spPr>
          <a:xfrm>
            <a:off x="1298448" y="1024128"/>
            <a:ext cx="2770632" cy="310896"/>
          </a:xfrm>
          <a:prstGeom prst="rect">
            <a:avLst/>
          </a:prstGeom>
          <a:noFill/>
          <a:ln/>
        </p:spPr>
        <p:txBody>
          <a:bodyPr wrap="square" lIns="0" tIns="0" rIns="0" bIns="0" rtlCol="0" anchor="ctr"/>
          <a:lstStyle/>
          <a:p>
            <a:pPr algn="ctr" indent="0" marL="0">
              <a:buNone/>
            </a:pPr>
            <a:r>
              <a:rPr lang="en-US" sz="1150" b="1" dirty="0">
                <a:solidFill>
                  <a:srgbClr val="7C5CFF"/>
                </a:solidFill>
                <a:latin typeface="Calibri" pitchFamily="34" charset="0"/>
                <a:ea typeface="Calibri" pitchFamily="34" charset="-122"/>
                <a:cs typeface="Calibri" pitchFamily="34" charset="-120"/>
              </a:rPr>
              <a:t>MODULE 5</a:t>
            </a:r>
            <a:endParaRPr lang="en-US" sz="1150" dirty="0"/>
          </a:p>
        </p:txBody>
      </p:sp>
      <p:sp>
        <p:nvSpPr>
          <p:cNvPr id="7" name="Text 5"/>
          <p:cNvSpPr txBox="1"/>
          <p:nvPr/>
        </p:nvSpPr>
        <p:spPr>
          <a:xfrm>
            <a:off x="640080" y="1444752"/>
            <a:ext cx="6400800" cy="1325880"/>
          </a:xfrm>
          <a:prstGeom prst="rect">
            <a:avLst/>
          </a:prstGeom>
          <a:noFill/>
          <a:ln/>
        </p:spPr>
        <p:txBody>
          <a:bodyPr wrap="square" lIns="0" tIns="0" rIns="0" bIns="0" rtlCol="0" anchor="t"/>
          <a:lstStyle/>
          <a:p>
            <a:pPr indent="0" marL="0">
              <a:lnSpc>
                <a:spcPct val="116000"/>
              </a:lnSpc>
              <a:buNone/>
            </a:pPr>
            <a:r>
              <a:rPr lang="en-US" sz="1180" i="1" dirty="0">
                <a:solidFill>
                  <a:srgbClr val="5A6675"/>
                </a:solidFill>
                <a:latin typeface="Calibri" pitchFamily="34" charset="0"/>
                <a:ea typeface="Calibri" pitchFamily="34" charset="-122"/>
                <a:cs typeface="Calibri" pitchFamily="34" charset="-120"/>
              </a:rPr>
              <a:t>The other four modules each ask a question about one company or one strategy. This module asks the question underneath all of them: what kind of market is this, right now? It reads that environment every day, tells you plainly how confident it is, and quietly feeds that read into the other four modules.</a:t>
            </a:r>
            <a:endParaRPr lang="en-US" sz="1180" dirty="0"/>
          </a:p>
        </p:txBody>
      </p:sp>
      <p:sp>
        <p:nvSpPr>
          <p:cNvPr id="8" name="Shape 6"/>
          <p:cNvSpPr/>
          <p:nvPr/>
        </p:nvSpPr>
        <p:spPr>
          <a:xfrm>
            <a:off x="640080" y="3097530"/>
            <a:ext cx="329184" cy="329184"/>
          </a:xfrm>
          <a:prstGeom prst="ellipse">
            <a:avLst/>
          </a:prstGeom>
          <a:solidFill>
            <a:srgbClr val="7C5CFF"/>
          </a:solidFill>
          <a:ln/>
        </p:spPr>
      </p:sp>
      <p:sp>
        <p:nvSpPr>
          <p:cNvPr id="9" name="Text 7"/>
          <p:cNvSpPr txBox="1"/>
          <p:nvPr/>
        </p:nvSpPr>
        <p:spPr>
          <a:xfrm>
            <a:off x="640080" y="3097530"/>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10" name="Text 8"/>
          <p:cNvSpPr txBox="1"/>
          <p:nvPr/>
        </p:nvSpPr>
        <p:spPr>
          <a:xfrm>
            <a:off x="1115568" y="2862072"/>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Today's call, in plain terms</a:t>
            </a:r>
            <a:endParaRPr lang="en-US" sz="1300" dirty="0"/>
          </a:p>
        </p:txBody>
      </p:sp>
      <p:sp>
        <p:nvSpPr>
          <p:cNvPr id="11" name="Text 9"/>
          <p:cNvSpPr txBox="1"/>
          <p:nvPr/>
        </p:nvSpPr>
        <p:spPr>
          <a:xfrm>
            <a:off x="1115568" y="3310128"/>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One of six named market regimes, alongside a confidence percentage and a plain-language explanation of exactly what's driving that call today — plus the gap between today's top call and the next most likely one.</a:t>
            </a:r>
            <a:endParaRPr lang="en-US" sz="1150" dirty="0"/>
          </a:p>
        </p:txBody>
      </p:sp>
      <p:sp>
        <p:nvSpPr>
          <p:cNvPr id="12" name="Shape 10"/>
          <p:cNvSpPr/>
          <p:nvPr/>
        </p:nvSpPr>
        <p:spPr>
          <a:xfrm>
            <a:off x="640080" y="4025646"/>
            <a:ext cx="329184" cy="329184"/>
          </a:xfrm>
          <a:prstGeom prst="ellipse">
            <a:avLst/>
          </a:prstGeom>
          <a:solidFill>
            <a:srgbClr val="7C5CFF"/>
          </a:solidFill>
          <a:ln/>
        </p:spPr>
      </p:sp>
      <p:sp>
        <p:nvSpPr>
          <p:cNvPr id="13" name="Text 11"/>
          <p:cNvSpPr txBox="1"/>
          <p:nvPr/>
        </p:nvSpPr>
        <p:spPr>
          <a:xfrm>
            <a:off x="640080" y="4025646"/>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4" name="Text 12"/>
          <p:cNvSpPr txBox="1"/>
          <p:nvPr/>
        </p:nvSpPr>
        <p:spPr>
          <a:xfrm>
            <a:off x="1115568" y="3790188"/>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What tends to happen next</a:t>
            </a:r>
            <a:endParaRPr lang="en-US" sz="1300" dirty="0"/>
          </a:p>
        </p:txBody>
      </p:sp>
      <p:sp>
        <p:nvSpPr>
          <p:cNvPr id="15" name="Text 13"/>
          <p:cNvSpPr txBox="1"/>
          <p:nvPr/>
        </p:nvSpPr>
        <p:spPr>
          <a:xfrm>
            <a:off x="1115568" y="4238244"/>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A transition view shows the historical odds of moving from today's regime into each of the other five tomorrow — some regimes tend to stick around, others flip more easily.</a:t>
            </a:r>
            <a:endParaRPr lang="en-US" sz="1150" dirty="0"/>
          </a:p>
        </p:txBody>
      </p:sp>
      <p:sp>
        <p:nvSpPr>
          <p:cNvPr id="16" name="Shape 14"/>
          <p:cNvSpPr/>
          <p:nvPr/>
        </p:nvSpPr>
        <p:spPr>
          <a:xfrm>
            <a:off x="640080" y="4953762"/>
            <a:ext cx="329184" cy="329184"/>
          </a:xfrm>
          <a:prstGeom prst="ellipse">
            <a:avLst/>
          </a:prstGeom>
          <a:solidFill>
            <a:srgbClr val="7C5CFF"/>
          </a:solidFill>
          <a:ln/>
        </p:spPr>
      </p:sp>
      <p:sp>
        <p:nvSpPr>
          <p:cNvPr id="17" name="Text 15"/>
          <p:cNvSpPr txBox="1"/>
          <p:nvPr/>
        </p:nvSpPr>
        <p:spPr>
          <a:xfrm>
            <a:off x="640080" y="4953762"/>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8" name="Text 16"/>
          <p:cNvSpPr txBox="1"/>
          <p:nvPr/>
        </p:nvSpPr>
        <p:spPr>
          <a:xfrm>
            <a:off x="1115568" y="4718304"/>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Not a black box</a:t>
            </a:r>
            <a:endParaRPr lang="en-US" sz="1300" dirty="0"/>
          </a:p>
        </p:txBody>
      </p:sp>
      <p:sp>
        <p:nvSpPr>
          <p:cNvPr id="19" name="Text 17"/>
          <p:cNvSpPr txBox="1"/>
          <p:nvPr/>
        </p:nvSpPr>
        <p:spPr>
          <a:xfrm>
            <a:off x="1115568" y="5166360"/>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Thirteen real market signals feed the read, grouped into plain categories — how broadly stocks are participating, what bonds and rates are doing, credit appetite, and cyclical versus defensive behavior — shown side by side, not hidden behind one confidence number.</a:t>
            </a:r>
            <a:endParaRPr lang="en-US" sz="1150" dirty="0"/>
          </a:p>
        </p:txBody>
      </p:sp>
      <p:sp>
        <p:nvSpPr>
          <p:cNvPr id="20" name="Shape 18"/>
          <p:cNvSpPr/>
          <p:nvPr/>
        </p:nvSpPr>
        <p:spPr>
          <a:xfrm>
            <a:off x="640080" y="5881878"/>
            <a:ext cx="329184" cy="329184"/>
          </a:xfrm>
          <a:prstGeom prst="ellipse">
            <a:avLst/>
          </a:prstGeom>
          <a:solidFill>
            <a:srgbClr val="7C5CFF"/>
          </a:solidFill>
          <a:ln/>
        </p:spPr>
      </p:sp>
      <p:sp>
        <p:nvSpPr>
          <p:cNvPr id="21" name="Text 19"/>
          <p:cNvSpPr txBox="1"/>
          <p:nvPr/>
        </p:nvSpPr>
        <p:spPr>
          <a:xfrm>
            <a:off x="640080" y="5881878"/>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22" name="Text 20"/>
          <p:cNvSpPr txBox="1"/>
          <p:nvPr/>
        </p:nvSpPr>
        <p:spPr>
          <a:xfrm>
            <a:off x="1115568" y="5646420"/>
            <a:ext cx="5925312" cy="448056"/>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Quietly feeds three other modules</a:t>
            </a:r>
            <a:endParaRPr lang="en-US" sz="1300" dirty="0"/>
          </a:p>
        </p:txBody>
      </p:sp>
      <p:sp>
        <p:nvSpPr>
          <p:cNvPr id="23" name="Text 21"/>
          <p:cNvSpPr txBox="1"/>
          <p:nvPr/>
        </p:nvSpPr>
        <p:spPr>
          <a:xfrm>
            <a:off x="1115568" y="6094476"/>
            <a:ext cx="5925312" cy="352044"/>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Short Horizon Trading tags every trade with the regime it fired in. Portfolio Management's Regime-Adaptive Allocation switches its rule every month based on this exact read. Factor Strategy's regime-tested factors show how they've performed within each regime historically.</a:t>
            </a:r>
            <a:endParaRPr lang="en-US" sz="1150" dirty="0"/>
          </a:p>
        </p:txBody>
      </p:sp>
      <p:sp>
        <p:nvSpPr>
          <p:cNvPr id="24" name="Shape 22"/>
          <p:cNvSpPr/>
          <p:nvPr/>
        </p:nvSpPr>
        <p:spPr>
          <a:xfrm>
            <a:off x="7296912" y="2495159"/>
            <a:ext cx="4361688" cy="2580913"/>
          </a:xfrm>
          <a:prstGeom prst="roundRect">
            <a:avLst>
              <a:gd name="adj" fmla="val 2834"/>
            </a:avLst>
          </a:prstGeom>
          <a:solidFill>
            <a:srgbClr val="F4F6F9"/>
          </a:solidFill>
          <a:ln w="12700">
            <a:solidFill>
              <a:srgbClr val="D7DCE3"/>
            </a:solidFill>
            <a:prstDash val="solid"/>
          </a:ln>
        </p:spPr>
      </p:sp>
      <p:pic>
        <p:nvPicPr>
          <p:cNvPr id="25" name="Image 0" descr="/sessions/laughing-zealous-bell/mnt/regimeDet/IRP_MVP/IRP_MVP_Deploy/Thought_Process/images/screenshot_11.png">    </p:cNvPr>
          <p:cNvPicPr>
            <a:picLocks noChangeAspect="1"/>
          </p:cNvPicPr>
          <p:nvPr/>
        </p:nvPicPr>
        <p:blipFill>
          <a:blip r:embed="rId1"/>
          <a:stretch>
            <a:fillRect/>
          </a:stretch>
        </p:blipFill>
        <p:spPr>
          <a:xfrm>
            <a:off x="7406640" y="2604887"/>
            <a:ext cx="4142232" cy="2361457"/>
          </a:xfrm>
          <a:prstGeom prst="rect">
            <a:avLst/>
          </a:prstGeom>
        </p:spPr>
      </p:pic>
      <p:sp>
        <p:nvSpPr>
          <p:cNvPr id="26" name="Text 23"/>
          <p:cNvSpPr txBox="1"/>
          <p:nvPr/>
        </p:nvSpPr>
        <p:spPr>
          <a:xfrm>
            <a:off x="7406640" y="5094361"/>
            <a:ext cx="4142232" cy="502920"/>
          </a:xfrm>
          <a:prstGeom prst="rect">
            <a:avLst/>
          </a:prstGeom>
          <a:noFill/>
          <a:ln/>
        </p:spPr>
        <p:txBody>
          <a:bodyPr wrap="square" lIns="0" tIns="0" rIns="0" bIns="0" rtlCol="0" anchor="t"/>
          <a:lstStyle/>
          <a:p>
            <a:pPr indent="0" marL="0">
              <a:lnSpc>
                <a:spcPct val="105000"/>
              </a:lnSpc>
              <a:buNone/>
            </a:pPr>
            <a:r>
              <a:rPr lang="en-US" sz="980" i="1" dirty="0">
                <a:solidFill>
                  <a:srgbClr val="5A6675"/>
                </a:solidFill>
                <a:latin typeface="Calibri" pitchFamily="34" charset="0"/>
                <a:ea typeface="Calibri" pitchFamily="34" charset="-122"/>
                <a:cs typeface="Calibri" pitchFamily="34" charset="-120"/>
              </a:rPr>
              <a:t>Today's live call: one of six states, with confidence and the driver behind it.</a:t>
            </a:r>
            <a:endParaRPr lang="en-US" sz="980" dirty="0"/>
          </a:p>
        </p:txBody>
      </p:sp>
      <p:sp>
        <p:nvSpPr>
          <p:cNvPr id="27" name="Text 24"/>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Product Walkthrough · Non-Technical</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12</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How the read is actually made</a:t>
            </a:r>
            <a:endParaRPr lang="en-US" sz="2400" dirty="0"/>
          </a:p>
        </p:txBody>
      </p:sp>
      <p:sp>
        <p:nvSpPr>
          <p:cNvPr id="5" name="Shape 3"/>
          <p:cNvSpPr/>
          <p:nvPr/>
        </p:nvSpPr>
        <p:spPr>
          <a:xfrm>
            <a:off x="1298448" y="1024128"/>
            <a:ext cx="7022592" cy="310896"/>
          </a:xfrm>
          <a:prstGeom prst="roundRect">
            <a:avLst>
              <a:gd name="adj" fmla="val 50000"/>
            </a:avLst>
          </a:prstGeom>
          <a:solidFill>
            <a:srgbClr val="7C5CFF">
              <a:alpha val="12000"/>
            </a:srgbClr>
          </a:solidFill>
          <a:ln w="12700">
            <a:solidFill>
              <a:srgbClr val="7C5CFF"/>
            </a:solidFill>
            <a:prstDash val="solid"/>
          </a:ln>
        </p:spPr>
      </p:sp>
      <p:sp>
        <p:nvSpPr>
          <p:cNvPr id="6" name="Text 4"/>
          <p:cNvSpPr txBox="1"/>
          <p:nvPr/>
        </p:nvSpPr>
        <p:spPr>
          <a:xfrm>
            <a:off x="1298448" y="1024128"/>
            <a:ext cx="7022592" cy="310896"/>
          </a:xfrm>
          <a:prstGeom prst="rect">
            <a:avLst/>
          </a:prstGeom>
          <a:noFill/>
          <a:ln/>
        </p:spPr>
        <p:txBody>
          <a:bodyPr wrap="square" lIns="0" tIns="0" rIns="0" bIns="0" rtlCol="0" anchor="ctr"/>
          <a:lstStyle/>
          <a:p>
            <a:pPr algn="ctr" indent="0" marL="0">
              <a:buNone/>
            </a:pPr>
            <a:r>
              <a:rPr lang="en-US" sz="1150" b="1" dirty="0">
                <a:solidFill>
                  <a:srgbClr val="7C5CFF"/>
                </a:solidFill>
                <a:latin typeface="Calibri" pitchFamily="34" charset="0"/>
                <a:ea typeface="Calibri" pitchFamily="34" charset="-122"/>
                <a:cs typeface="Calibri" pitchFamily="34" charset="-120"/>
              </a:rPr>
              <a:t>MODULE 5 · MACRO REGIME</a:t>
            </a:r>
            <a:endParaRPr lang="en-US" sz="1150" dirty="0"/>
          </a:p>
        </p:txBody>
      </p:sp>
      <p:sp>
        <p:nvSpPr>
          <p:cNvPr id="7" name="Shape 5"/>
          <p:cNvSpPr/>
          <p:nvPr/>
        </p:nvSpPr>
        <p:spPr>
          <a:xfrm>
            <a:off x="530352" y="2495159"/>
            <a:ext cx="4361688" cy="2580913"/>
          </a:xfrm>
          <a:prstGeom prst="roundRect">
            <a:avLst>
              <a:gd name="adj" fmla="val 2834"/>
            </a:avLst>
          </a:prstGeom>
          <a:solidFill>
            <a:srgbClr val="F4F6F9"/>
          </a:solidFill>
          <a:ln w="12700">
            <a:solidFill>
              <a:srgbClr val="D7DCE3"/>
            </a:solidFill>
            <a:prstDash val="solid"/>
          </a:ln>
        </p:spPr>
      </p:sp>
      <p:pic>
        <p:nvPicPr>
          <p:cNvPr id="8" name="Image 0" descr="/sessions/laughing-zealous-bell/mnt/regimeDet/IRP_MVP/IRP_MVP_Deploy/Thought_Process/images/screenshot_13.png">    </p:cNvPr>
          <p:cNvPicPr>
            <a:picLocks noChangeAspect="1"/>
          </p:cNvPicPr>
          <p:nvPr/>
        </p:nvPicPr>
        <p:blipFill>
          <a:blip r:embed="rId1"/>
          <a:stretch>
            <a:fillRect/>
          </a:stretch>
        </p:blipFill>
        <p:spPr>
          <a:xfrm>
            <a:off x="640080" y="2604887"/>
            <a:ext cx="4142232" cy="2361457"/>
          </a:xfrm>
          <a:prstGeom prst="rect">
            <a:avLst/>
          </a:prstGeom>
        </p:spPr>
      </p:pic>
      <p:sp>
        <p:nvSpPr>
          <p:cNvPr id="9" name="Text 6"/>
          <p:cNvSpPr txBox="1"/>
          <p:nvPr/>
        </p:nvSpPr>
        <p:spPr>
          <a:xfrm>
            <a:off x="640080" y="5094361"/>
            <a:ext cx="4142232" cy="502920"/>
          </a:xfrm>
          <a:prstGeom prst="rect">
            <a:avLst/>
          </a:prstGeom>
          <a:noFill/>
          <a:ln/>
        </p:spPr>
        <p:txBody>
          <a:bodyPr wrap="square" lIns="0" tIns="0" rIns="0" bIns="0" rtlCol="0" anchor="t"/>
          <a:lstStyle/>
          <a:p>
            <a:pPr indent="0" marL="0">
              <a:lnSpc>
                <a:spcPct val="105000"/>
              </a:lnSpc>
              <a:buNone/>
            </a:pPr>
            <a:r>
              <a:rPr lang="en-US" sz="980" i="1" dirty="0">
                <a:solidFill>
                  <a:srgbClr val="5A6675"/>
                </a:solidFill>
                <a:latin typeface="Calibri" pitchFamily="34" charset="0"/>
                <a:ea typeface="Calibri" pitchFamily="34" charset="-122"/>
                <a:cs typeface="Calibri" pitchFamily="34" charset="-120"/>
              </a:rPr>
              <a:t>Exactly which of 13 signals are driving the call — not a black box.</a:t>
            </a:r>
            <a:endParaRPr lang="en-US" sz="980" dirty="0"/>
          </a:p>
        </p:txBody>
      </p:sp>
      <p:sp>
        <p:nvSpPr>
          <p:cNvPr id="10" name="Shape 7"/>
          <p:cNvSpPr/>
          <p:nvPr/>
        </p:nvSpPr>
        <p:spPr>
          <a:xfrm>
            <a:off x="5148072" y="2071116"/>
            <a:ext cx="329184" cy="329184"/>
          </a:xfrm>
          <a:prstGeom prst="ellipse">
            <a:avLst/>
          </a:prstGeom>
          <a:solidFill>
            <a:srgbClr val="7C5CFF"/>
          </a:solidFill>
          <a:ln/>
        </p:spPr>
      </p:sp>
      <p:sp>
        <p:nvSpPr>
          <p:cNvPr id="11" name="Text 8"/>
          <p:cNvSpPr txBox="1"/>
          <p:nvPr/>
        </p:nvSpPr>
        <p:spPr>
          <a:xfrm>
            <a:off x="5148072" y="2071116"/>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12" name="Text 9"/>
          <p:cNvSpPr txBox="1"/>
          <p:nvPr/>
        </p:nvSpPr>
        <p:spPr>
          <a:xfrm>
            <a:off x="5623560" y="1444752"/>
            <a:ext cx="5925312" cy="88587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A regime history you can see</a:t>
            </a:r>
            <a:endParaRPr lang="en-US" sz="1300" dirty="0"/>
          </a:p>
        </p:txBody>
      </p:sp>
      <p:sp>
        <p:nvSpPr>
          <p:cNvPr id="13" name="Text 10"/>
          <p:cNvSpPr txBox="1"/>
          <p:nvPr/>
        </p:nvSpPr>
        <p:spPr>
          <a:xfrm>
            <a:off x="5623560" y="2330623"/>
            <a:ext cx="5925312" cy="696041"/>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A history strip shows the last several months of daily calls at a glance, plus exactly how many days in a row the current regime has held.</a:t>
            </a:r>
            <a:endParaRPr lang="en-US" sz="1150" dirty="0"/>
          </a:p>
        </p:txBody>
      </p:sp>
      <p:sp>
        <p:nvSpPr>
          <p:cNvPr id="14" name="Shape 11"/>
          <p:cNvSpPr/>
          <p:nvPr/>
        </p:nvSpPr>
        <p:spPr>
          <a:xfrm>
            <a:off x="5148072" y="3781044"/>
            <a:ext cx="329184" cy="329184"/>
          </a:xfrm>
          <a:prstGeom prst="ellipse">
            <a:avLst/>
          </a:prstGeom>
          <a:solidFill>
            <a:srgbClr val="7C5CFF"/>
          </a:solidFill>
          <a:ln/>
        </p:spPr>
      </p:sp>
      <p:sp>
        <p:nvSpPr>
          <p:cNvPr id="15" name="Text 12"/>
          <p:cNvSpPr txBox="1"/>
          <p:nvPr/>
        </p:nvSpPr>
        <p:spPr>
          <a:xfrm>
            <a:off x="5148072" y="378104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6" name="Text 13"/>
          <p:cNvSpPr txBox="1"/>
          <p:nvPr/>
        </p:nvSpPr>
        <p:spPr>
          <a:xfrm>
            <a:off x="5623560" y="3154680"/>
            <a:ext cx="5925312" cy="88587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Built to be checked, not trusted blindly</a:t>
            </a:r>
            <a:endParaRPr lang="en-US" sz="1300" dirty="0"/>
          </a:p>
        </p:txBody>
      </p:sp>
      <p:sp>
        <p:nvSpPr>
          <p:cNvPr id="17" name="Text 14"/>
          <p:cNvSpPr txBox="1"/>
          <p:nvPr/>
        </p:nvSpPr>
        <p:spPr>
          <a:xfrm>
            <a:off x="5623560" y="4040551"/>
            <a:ext cx="5925312" cy="696041"/>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For any day, you can see exactly how far today's reading sits from that regime's own historical normal on every one of the thirteen signals — so the call is something you can sanity-check yourself.</a:t>
            </a:r>
            <a:endParaRPr lang="en-US" sz="1150" dirty="0"/>
          </a:p>
        </p:txBody>
      </p:sp>
      <p:sp>
        <p:nvSpPr>
          <p:cNvPr id="18" name="Shape 15"/>
          <p:cNvSpPr/>
          <p:nvPr/>
        </p:nvSpPr>
        <p:spPr>
          <a:xfrm>
            <a:off x="5148072" y="5490972"/>
            <a:ext cx="329184" cy="329184"/>
          </a:xfrm>
          <a:prstGeom prst="ellipse">
            <a:avLst/>
          </a:prstGeom>
          <a:solidFill>
            <a:srgbClr val="7C5CFF"/>
          </a:solidFill>
          <a:ln/>
        </p:spPr>
      </p:sp>
      <p:sp>
        <p:nvSpPr>
          <p:cNvPr id="19" name="Text 16"/>
          <p:cNvSpPr txBox="1"/>
          <p:nvPr/>
        </p:nvSpPr>
        <p:spPr>
          <a:xfrm>
            <a:off x="5148072" y="5490972"/>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20" name="Text 17"/>
          <p:cNvSpPr txBox="1"/>
          <p:nvPr/>
        </p:nvSpPr>
        <p:spPr>
          <a:xfrm>
            <a:off x="5623560" y="4864608"/>
            <a:ext cx="5925312" cy="88587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One honest limit</a:t>
            </a:r>
            <a:endParaRPr lang="en-US" sz="1300" dirty="0"/>
          </a:p>
        </p:txBody>
      </p:sp>
      <p:sp>
        <p:nvSpPr>
          <p:cNvPr id="21" name="Text 18"/>
          <p:cNvSpPr txBox="1"/>
          <p:nvPr/>
        </p:nvSpPr>
        <p:spPr>
          <a:xfrm>
            <a:off x="5623560" y="5750479"/>
            <a:ext cx="5925312" cy="696041"/>
          </a:xfrm>
          <a:prstGeom prst="rect">
            <a:avLst/>
          </a:prstGeom>
          <a:noFill/>
          <a:ln/>
        </p:spPr>
        <p:txBody>
          <a:bodyPr wrap="square" lIns="0" tIns="0" rIns="0" bIns="0" rtlCol="0" anchor="t"/>
          <a:lstStyle/>
          <a:p>
            <a:pPr algn="l" indent="0" marL="0">
              <a:lnSpc>
                <a:spcPct val="105000"/>
              </a:lnSpc>
              <a:buNone/>
            </a:pPr>
            <a:r>
              <a:rPr lang="en-US" sz="1150" dirty="0">
                <a:solidFill>
                  <a:srgbClr val="5A6675"/>
                </a:solidFill>
                <a:latin typeface="Calibri" pitchFamily="34" charset="0"/>
                <a:ea typeface="Calibri" pitchFamily="34" charset="-122"/>
                <a:cs typeface="Calibri" pitchFamily="34" charset="-120"/>
              </a:rPr>
              <a:t>Long Term Valuation does not yet read from this engine — stated plainly here rather than glossed over.</a:t>
            </a:r>
            <a:endParaRPr lang="en-US" sz="1150" dirty="0"/>
          </a:p>
        </p:txBody>
      </p:sp>
      <p:sp>
        <p:nvSpPr>
          <p:cNvPr id="22" name="Text 19"/>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Product Walkthrough · Non-Technical</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2233B"/>
        </a:solidFill>
      </p:bgPr>
    </p:bg>
    <p:spTree>
      <p:nvGrpSpPr>
        <p:cNvPr id="1" name=""/>
        <p:cNvGrpSpPr/>
        <p:nvPr/>
      </p:nvGrpSpPr>
      <p:grpSpPr>
        <a:xfrm>
          <a:off x="0" y="0"/>
          <a:ext cx="0" cy="0"/>
          <a:chOff x="0" y="0"/>
          <a:chExt cx="0" cy="0"/>
        </a:xfrm>
      </p:grpSpPr>
      <p:sp>
        <p:nvSpPr>
          <p:cNvPr id="2" name="Text 0"/>
          <p:cNvSpPr txBox="1"/>
          <p:nvPr/>
        </p:nvSpPr>
        <p:spPr>
          <a:xfrm>
            <a:off x="640080" y="822960"/>
            <a:ext cx="10881360" cy="365760"/>
          </a:xfrm>
          <a:prstGeom prst="rect">
            <a:avLst/>
          </a:prstGeom>
          <a:noFill/>
          <a:ln/>
        </p:spPr>
        <p:txBody>
          <a:bodyPr wrap="square" lIns="0" tIns="0" rIns="0" bIns="0" rtlCol="0" anchor="ctr"/>
          <a:lstStyle/>
          <a:p>
            <a:pPr indent="0" marL="0">
              <a:buNone/>
            </a:pPr>
            <a:r>
              <a:rPr lang="en-US" sz="1300" b="1" spc="200" kern="0" dirty="0">
                <a:solidFill>
                  <a:srgbClr val="2BB3A3"/>
                </a:solidFill>
                <a:latin typeface="Calibri" pitchFamily="34" charset="0"/>
                <a:ea typeface="Calibri" pitchFamily="34" charset="-122"/>
                <a:cs typeface="Calibri" pitchFamily="34" charset="-120"/>
              </a:rPr>
              <a:t>CLOSING</a:t>
            </a:r>
            <a:endParaRPr lang="en-US" sz="1300" dirty="0"/>
          </a:p>
        </p:txBody>
      </p:sp>
      <p:sp>
        <p:nvSpPr>
          <p:cNvPr id="3" name="Text 1"/>
          <p:cNvSpPr txBox="1"/>
          <p:nvPr/>
        </p:nvSpPr>
        <p:spPr>
          <a:xfrm>
            <a:off x="640080" y="2286000"/>
            <a:ext cx="10881360" cy="1645920"/>
          </a:xfrm>
          <a:prstGeom prst="rect">
            <a:avLst/>
          </a:prstGeom>
          <a:noFill/>
          <a:ln/>
        </p:spPr>
        <p:txBody>
          <a:bodyPr wrap="square" lIns="0" tIns="0" rIns="0" bIns="0" rtlCol="0" anchor="t"/>
          <a:lstStyle/>
          <a:p>
            <a:pPr indent="0" marL="0">
              <a:lnSpc>
                <a:spcPct val="112000"/>
              </a:lnSpc>
              <a:buNone/>
            </a:pPr>
            <a:r>
              <a:rPr lang="en-US" sz="3200" b="1" dirty="0">
                <a:solidFill>
                  <a:srgbClr val="FFFFFF"/>
                </a:solidFill>
                <a:latin typeface="Cambria" pitchFamily="34" charset="0"/>
                <a:ea typeface="Cambria" pitchFamily="34" charset="-122"/>
                <a:cs typeface="Cambria" pitchFamily="34" charset="-120"/>
              </a:rPr>
              <a:t>Five questions, five modules, real numbers behind every one</a:t>
            </a:r>
            <a:endParaRPr lang="en-US" sz="3200" dirty="0"/>
          </a:p>
        </p:txBody>
      </p:sp>
      <p:sp>
        <p:nvSpPr>
          <p:cNvPr id="4" name="Text 2"/>
          <p:cNvSpPr txBox="1"/>
          <p:nvPr/>
        </p:nvSpPr>
        <p:spPr>
          <a:xfrm>
            <a:off x="640080" y="3977640"/>
            <a:ext cx="9692640" cy="1371600"/>
          </a:xfrm>
          <a:prstGeom prst="rect">
            <a:avLst/>
          </a:prstGeom>
          <a:noFill/>
          <a:ln/>
        </p:spPr>
        <p:txBody>
          <a:bodyPr wrap="square" lIns="0" tIns="0" rIns="0" bIns="0" rtlCol="0" anchor="t"/>
          <a:lstStyle/>
          <a:p>
            <a:pPr indent="0" marL="0">
              <a:lnSpc>
                <a:spcPct val="125000"/>
              </a:lnSpc>
              <a:buNone/>
            </a:pPr>
            <a:r>
              <a:rPr lang="en-US" sz="1550" i="1" dirty="0">
                <a:solidFill>
                  <a:srgbClr val="C9D3E0"/>
                </a:solidFill>
                <a:latin typeface="Calibri" pitchFamily="34" charset="0"/>
                <a:ea typeface="Calibri" pitchFamily="34" charset="-122"/>
                <a:cs typeface="Calibri" pitchFamily="34" charset="-120"/>
              </a:rPr>
              <a:t>Which traits predict returns, how much to put into each stock, what a business is really worth, what a price is about to do next, and what kind of market this actually is right now — every feature shown here is something you can go run yourself in the product today.</a:t>
            </a:r>
            <a:endParaRPr lang="en-US" sz="1550" dirty="0"/>
          </a:p>
        </p:txBody>
      </p:sp>
      <p:sp>
        <p:nvSpPr>
          <p:cNvPr id="5" name="Shape 3"/>
          <p:cNvSpPr/>
          <p:nvPr/>
        </p:nvSpPr>
        <p:spPr>
          <a:xfrm>
            <a:off x="640080" y="5532120"/>
            <a:ext cx="10908792" cy="594360"/>
          </a:xfrm>
          <a:prstGeom prst="roundRect">
            <a:avLst>
              <a:gd name="adj" fmla="val 15385"/>
            </a:avLst>
          </a:prstGeom>
          <a:solidFill>
            <a:srgbClr val="2BB3A3"/>
          </a:solidFill>
          <a:ln/>
        </p:spPr>
      </p:sp>
      <p:sp>
        <p:nvSpPr>
          <p:cNvPr id="6" name="Text 4"/>
          <p:cNvSpPr txBox="1"/>
          <p:nvPr/>
        </p:nvSpPr>
        <p:spPr>
          <a:xfrm>
            <a:off x="822960" y="5532120"/>
            <a:ext cx="10543032" cy="594360"/>
          </a:xfrm>
          <a:prstGeom prst="rect">
            <a:avLst/>
          </a:prstGeom>
          <a:noFill/>
          <a:ln/>
        </p:spPr>
        <p:txBody>
          <a:bodyPr wrap="square" lIns="0" tIns="0" rIns="0" bIns="0" rtlCol="0" anchor="ctr"/>
          <a:lstStyle/>
          <a:p>
            <a:pPr algn="ctr" indent="0" marL="0">
              <a:buNone/>
            </a:pPr>
            <a:r>
              <a:rPr lang="en-US" sz="1450" b="1" dirty="0">
                <a:solidFill>
                  <a:srgbClr val="12233B"/>
                </a:solidFill>
                <a:latin typeface="Cambria" pitchFamily="34" charset="0"/>
                <a:ea typeface="Cambria" pitchFamily="34" charset="-122"/>
                <a:cs typeface="Cambria" pitchFamily="34" charset="-120"/>
              </a:rPr>
              <a:t>For the full detail behind all of this, see Product_Walkthrough_Non_Technical_New.pdf</a:t>
            </a:r>
            <a:endParaRPr lang="en-US" sz="1450" dirty="0"/>
          </a:p>
        </p:txBody>
      </p:sp>
      <p:sp>
        <p:nvSpPr>
          <p:cNvPr id="7" name="Text 5"/>
          <p:cNvSpPr txBox="1"/>
          <p:nvPr/>
        </p:nvSpPr>
        <p:spPr>
          <a:xfrm>
            <a:off x="640080" y="6263640"/>
            <a:ext cx="7315200" cy="365760"/>
          </a:xfrm>
          <a:prstGeom prst="rect">
            <a:avLst/>
          </a:prstGeom>
          <a:noFill/>
          <a:ln/>
        </p:spPr>
        <p:txBody>
          <a:bodyPr wrap="square" lIns="0" tIns="0" rIns="0" bIns="0" rtlCol="0" anchor="ctr"/>
          <a:lstStyle/>
          <a:p>
            <a:pPr indent="0" marL="0">
              <a:buNone/>
            </a:pPr>
            <a:r>
              <a:rPr lang="en-US" sz="1250" dirty="0">
                <a:solidFill>
                  <a:srgbClr val="7E8CA8"/>
                </a:solidFill>
                <a:latin typeface="Calibri" pitchFamily="34" charset="0"/>
                <a:ea typeface="Calibri" pitchFamily="34" charset="-122"/>
                <a:cs typeface="Calibri" pitchFamily="34" charset="-120"/>
              </a:rPr>
              <a:t>Prepared by Vignesh Swamynathan</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2026-09-28T02:37:23Z</dcterms:created>
  <dcterms:modified xsi:type="dcterms:W3CDTF">2026-09-28T02:37:23Z</dcterms:modified>
</cp:coreProperties>
</file>